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79"/>
  </p:notesMasterIdLst>
  <p:sldIdLst>
    <p:sldId id="331" r:id="rId2"/>
    <p:sldId id="293" r:id="rId3"/>
    <p:sldId id="361" r:id="rId4"/>
    <p:sldId id="443" r:id="rId5"/>
    <p:sldId id="444" r:id="rId6"/>
    <p:sldId id="423" r:id="rId7"/>
    <p:sldId id="424" r:id="rId8"/>
    <p:sldId id="402" r:id="rId9"/>
    <p:sldId id="398" r:id="rId10"/>
    <p:sldId id="374" r:id="rId11"/>
    <p:sldId id="375" r:id="rId12"/>
    <p:sldId id="376" r:id="rId13"/>
    <p:sldId id="427" r:id="rId14"/>
    <p:sldId id="377" r:id="rId15"/>
    <p:sldId id="404" r:id="rId16"/>
    <p:sldId id="405" r:id="rId17"/>
    <p:sldId id="378" r:id="rId18"/>
    <p:sldId id="399" r:id="rId19"/>
    <p:sldId id="400" r:id="rId20"/>
    <p:sldId id="401" r:id="rId21"/>
    <p:sldId id="380" r:id="rId22"/>
    <p:sldId id="425" r:id="rId23"/>
    <p:sldId id="458" r:id="rId24"/>
    <p:sldId id="403" r:id="rId25"/>
    <p:sldId id="381" r:id="rId26"/>
    <p:sldId id="382" r:id="rId27"/>
    <p:sldId id="383" r:id="rId28"/>
    <p:sldId id="384" r:id="rId29"/>
    <p:sldId id="385" r:id="rId30"/>
    <p:sldId id="387" r:id="rId31"/>
    <p:sldId id="386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52" r:id="rId41"/>
    <p:sldId id="453" r:id="rId42"/>
    <p:sldId id="454" r:id="rId43"/>
    <p:sldId id="455" r:id="rId44"/>
    <p:sldId id="446" r:id="rId45"/>
    <p:sldId id="426" r:id="rId46"/>
    <p:sldId id="414" r:id="rId47"/>
    <p:sldId id="445" r:id="rId48"/>
    <p:sldId id="415" r:id="rId49"/>
    <p:sldId id="416" r:id="rId50"/>
    <p:sldId id="417" r:id="rId51"/>
    <p:sldId id="418" r:id="rId52"/>
    <p:sldId id="421" r:id="rId53"/>
    <p:sldId id="420" r:id="rId54"/>
    <p:sldId id="460" r:id="rId55"/>
    <p:sldId id="419" r:id="rId56"/>
    <p:sldId id="422" r:id="rId57"/>
    <p:sldId id="448" r:id="rId58"/>
    <p:sldId id="451" r:id="rId59"/>
    <p:sldId id="449" r:id="rId60"/>
    <p:sldId id="450" r:id="rId61"/>
    <p:sldId id="469" r:id="rId62"/>
    <p:sldId id="447" r:id="rId63"/>
    <p:sldId id="429" r:id="rId64"/>
    <p:sldId id="430" r:id="rId65"/>
    <p:sldId id="431" r:id="rId66"/>
    <p:sldId id="468" r:id="rId67"/>
    <p:sldId id="432" r:id="rId68"/>
    <p:sldId id="433" r:id="rId69"/>
    <p:sldId id="434" r:id="rId70"/>
    <p:sldId id="435" r:id="rId71"/>
    <p:sldId id="436" r:id="rId72"/>
    <p:sldId id="437" r:id="rId73"/>
    <p:sldId id="438" r:id="rId74"/>
    <p:sldId id="439" r:id="rId75"/>
    <p:sldId id="440" r:id="rId76"/>
    <p:sldId id="441" r:id="rId77"/>
    <p:sldId id="442" r:id="rId7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5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9BCC"/>
    <a:srgbClr val="52CBE8"/>
    <a:srgbClr val="FFF301"/>
    <a:srgbClr val="1465A8"/>
    <a:srgbClr val="1DB2D5"/>
    <a:srgbClr val="929292"/>
    <a:srgbClr val="737373"/>
    <a:srgbClr val="8AD7F2"/>
    <a:srgbClr val="EDF6F9"/>
    <a:srgbClr val="0F4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400" autoAdjust="0"/>
  </p:normalViewPr>
  <p:slideViewPr>
    <p:cSldViewPr>
      <p:cViewPr varScale="1">
        <p:scale>
          <a:sx n="116" d="100"/>
          <a:sy n="116" d="100"/>
        </p:scale>
        <p:origin x="1332" y="108"/>
      </p:cViewPr>
      <p:guideLst>
        <p:guide orient="horz" pos="4315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42" d="100"/>
          <a:sy n="142" d="100"/>
        </p:scale>
        <p:origin x="552" y="10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B8AEF-134F-4D01-B1BD-D385E9BE5C0E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702E9-C0B8-4645-B149-FAFE4A291E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06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70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0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41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필요요소</a:t>
            </a:r>
            <a:endParaRPr lang="en-US" altLang="ko-KR" baseline="0" dirty="0" smtClean="0"/>
          </a:p>
          <a:p>
            <a:r>
              <a:rPr lang="en-US" altLang="ko-KR" baseline="0" dirty="0" smtClean="0"/>
              <a:t>PMOS_VTL, NMOS_VTL</a:t>
            </a:r>
          </a:p>
          <a:p>
            <a:r>
              <a:rPr lang="en-US" altLang="ko-KR" baseline="0" dirty="0" smtClean="0"/>
              <a:t>Wire</a:t>
            </a:r>
          </a:p>
          <a:p>
            <a:r>
              <a:rPr lang="en-US" altLang="ko-KR" baseline="0" dirty="0" smtClean="0"/>
              <a:t>Source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04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필요요소</a:t>
            </a:r>
            <a:endParaRPr lang="en-US" altLang="ko-KR" baseline="0" dirty="0" smtClean="0"/>
          </a:p>
          <a:p>
            <a:r>
              <a:rPr lang="en-US" altLang="ko-KR" baseline="0" dirty="0" smtClean="0"/>
              <a:t>PMOS_VTL, NMOS_VTL</a:t>
            </a:r>
          </a:p>
          <a:p>
            <a:r>
              <a:rPr lang="en-US" altLang="ko-KR" baseline="0" dirty="0" smtClean="0"/>
              <a:t>Wire</a:t>
            </a:r>
          </a:p>
          <a:p>
            <a:r>
              <a:rPr lang="en-US" altLang="ko-KR" baseline="0" dirty="0" smtClean="0"/>
              <a:t>Source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45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81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25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58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493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50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**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input Value</a:t>
            </a:r>
          </a:p>
          <a:p>
            <a:r>
              <a:rPr lang="en-US" altLang="ko-KR" baseline="0" dirty="0" smtClean="0"/>
              <a:t>VDD </a:t>
            </a:r>
            <a:r>
              <a:rPr lang="en-US" altLang="ko-KR" baseline="0" dirty="0" err="1" smtClean="0"/>
              <a:t>vdd</a:t>
            </a:r>
            <a:r>
              <a:rPr lang="en-US" altLang="ko-KR" baseline="0" dirty="0" smtClean="0"/>
              <a:t>  </a:t>
            </a:r>
            <a:r>
              <a:rPr lang="en-US" altLang="ko-KR" baseline="0" dirty="0" err="1" smtClean="0"/>
              <a:t>gnd</a:t>
            </a:r>
            <a:r>
              <a:rPr lang="en-US" altLang="ko-KR" baseline="0" dirty="0" smtClean="0"/>
              <a:t> 1.1</a:t>
            </a:r>
          </a:p>
          <a:p>
            <a:r>
              <a:rPr lang="en-US" altLang="ko-KR" baseline="0" dirty="0" smtClean="0"/>
              <a:t>Vin0 a 0 0 pulse 0 1.1 20n 0.1n </a:t>
            </a:r>
            <a:r>
              <a:rPr lang="en-US" altLang="ko-KR" baseline="0" dirty="0" err="1" smtClean="0"/>
              <a:t>0.1n</a:t>
            </a:r>
            <a:r>
              <a:rPr lang="en-US" altLang="ko-KR" baseline="0" dirty="0" smtClean="0"/>
              <a:t> 20n 40n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9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46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93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26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99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49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0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792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14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60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11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.TRAN 100e-12 100e-9 START=0.0</a:t>
            </a:r>
          </a:p>
          <a:p>
            <a:r>
              <a:rPr lang="en-US" altLang="ko-KR" dirty="0" smtClean="0"/>
              <a:t>.OPTION DELMAX=1e-9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.OP</a:t>
            </a:r>
          </a:p>
          <a:p>
            <a:r>
              <a:rPr lang="en-US" altLang="ko-KR" dirty="0" smtClean="0"/>
              <a:t>.TEMP 25.0</a:t>
            </a:r>
          </a:p>
          <a:p>
            <a:r>
              <a:rPr lang="en-US" altLang="ko-KR" dirty="0" smtClean="0"/>
              <a:t>.OPTION</a:t>
            </a:r>
          </a:p>
          <a:p>
            <a:r>
              <a:rPr lang="en-US" altLang="ko-KR" dirty="0" smtClean="0"/>
              <a:t>+    ARTIST=2</a:t>
            </a:r>
          </a:p>
          <a:p>
            <a:r>
              <a:rPr lang="en-US" altLang="ko-KR" dirty="0" smtClean="0"/>
              <a:t>+    INGOLD=2</a:t>
            </a:r>
          </a:p>
          <a:p>
            <a:r>
              <a:rPr lang="en-US" altLang="ko-KR" dirty="0" smtClean="0"/>
              <a:t>+    PARHIER=LOCAL</a:t>
            </a:r>
          </a:p>
          <a:p>
            <a:r>
              <a:rPr lang="en-US" altLang="ko-KR" dirty="0" smtClean="0"/>
              <a:t>+    PSF=2</a:t>
            </a:r>
          </a:p>
          <a:p>
            <a:r>
              <a:rPr lang="en-US" altLang="ko-KR" dirty="0" smtClean="0"/>
              <a:t>.INCLUDE "/Tools/Library/FreePDK45/</a:t>
            </a:r>
            <a:r>
              <a:rPr lang="en-US" altLang="ko-KR" dirty="0" err="1" smtClean="0"/>
              <a:t>ncsu_basekit</a:t>
            </a:r>
            <a:r>
              <a:rPr lang="en-US" altLang="ko-KR" dirty="0" smtClean="0"/>
              <a:t>/models/</a:t>
            </a:r>
            <a:r>
              <a:rPr lang="en-US" altLang="ko-KR" dirty="0" err="1" smtClean="0"/>
              <a:t>hspice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tran_models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models_nom</a:t>
            </a:r>
            <a:r>
              <a:rPr lang="en-US" altLang="ko-KR" dirty="0" smtClean="0"/>
              <a:t>/NMOS_VTL.inc"</a:t>
            </a:r>
          </a:p>
          <a:p>
            <a:r>
              <a:rPr lang="en-US" altLang="ko-KR" dirty="0" smtClean="0"/>
              <a:t>.INCLUDE "/Tools/Library/FreePDK45/</a:t>
            </a:r>
            <a:r>
              <a:rPr lang="en-US" altLang="ko-KR" dirty="0" err="1" smtClean="0"/>
              <a:t>ncsu_basekit</a:t>
            </a:r>
            <a:r>
              <a:rPr lang="en-US" altLang="ko-KR" dirty="0" smtClean="0"/>
              <a:t>/models/</a:t>
            </a:r>
            <a:r>
              <a:rPr lang="en-US" altLang="ko-KR" dirty="0" err="1" smtClean="0"/>
              <a:t>hspice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tran_models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models_nom</a:t>
            </a:r>
            <a:r>
              <a:rPr lang="en-US" altLang="ko-KR" dirty="0" smtClean="0"/>
              <a:t>/PMOS_VTL.</a:t>
            </a:r>
            <a:r>
              <a:rPr lang="en-US" altLang="ko-KR" dirty="0" err="1" smtClean="0"/>
              <a:t>inc</a:t>
            </a:r>
            <a:r>
              <a:rPr lang="en-US" altLang="ko-KR" dirty="0" smtClean="0"/>
              <a:t>“:</a:t>
            </a:r>
            <a:r>
              <a:rPr lang="en-US" altLang="ko-KR" dirty="0" err="1" smtClean="0"/>
              <a:t>wq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255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55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.TRAN 100e-12 100e-9 START=0.0</a:t>
            </a:r>
          </a:p>
          <a:p>
            <a:r>
              <a:rPr lang="en-US" altLang="ko-KR" dirty="0" smtClean="0"/>
              <a:t>.OPTION DELMAX=1e-9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.OP</a:t>
            </a:r>
          </a:p>
          <a:p>
            <a:r>
              <a:rPr lang="en-US" altLang="ko-KR" dirty="0" smtClean="0"/>
              <a:t>.TEMP 25.0</a:t>
            </a:r>
          </a:p>
          <a:p>
            <a:r>
              <a:rPr lang="en-US" altLang="ko-KR" dirty="0" smtClean="0"/>
              <a:t>.OPTION</a:t>
            </a:r>
          </a:p>
          <a:p>
            <a:r>
              <a:rPr lang="en-US" altLang="ko-KR" dirty="0" smtClean="0"/>
              <a:t>+    ARTIST=2</a:t>
            </a:r>
          </a:p>
          <a:p>
            <a:r>
              <a:rPr lang="en-US" altLang="ko-KR" dirty="0" smtClean="0"/>
              <a:t>+    INGOLD=2</a:t>
            </a:r>
          </a:p>
          <a:p>
            <a:r>
              <a:rPr lang="en-US" altLang="ko-KR" dirty="0" smtClean="0"/>
              <a:t>+    PARHIER=LOCAL</a:t>
            </a:r>
          </a:p>
          <a:p>
            <a:r>
              <a:rPr lang="en-US" altLang="ko-KR" dirty="0" smtClean="0"/>
              <a:t>+    PSF=2</a:t>
            </a:r>
          </a:p>
          <a:p>
            <a:r>
              <a:rPr lang="en-US" altLang="ko-KR" dirty="0" smtClean="0"/>
              <a:t>.INCLUDE "/Tools/Library/FreePDK45/</a:t>
            </a:r>
            <a:r>
              <a:rPr lang="en-US" altLang="ko-KR" dirty="0" err="1" smtClean="0"/>
              <a:t>ncsu_basekit</a:t>
            </a:r>
            <a:r>
              <a:rPr lang="en-US" altLang="ko-KR" dirty="0" smtClean="0"/>
              <a:t>/models/</a:t>
            </a:r>
            <a:r>
              <a:rPr lang="en-US" altLang="ko-KR" dirty="0" err="1" smtClean="0"/>
              <a:t>hspice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tran_models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models_nom</a:t>
            </a:r>
            <a:r>
              <a:rPr lang="en-US" altLang="ko-KR" dirty="0" smtClean="0"/>
              <a:t>/NMOS_VTL.inc"</a:t>
            </a:r>
          </a:p>
          <a:p>
            <a:r>
              <a:rPr lang="en-US" altLang="ko-KR" dirty="0" smtClean="0"/>
              <a:t>.INCLUDE "/Tools/Library/FreePDK45/</a:t>
            </a:r>
            <a:r>
              <a:rPr lang="en-US" altLang="ko-KR" dirty="0" err="1" smtClean="0"/>
              <a:t>ncsu_basekit</a:t>
            </a:r>
            <a:r>
              <a:rPr lang="en-US" altLang="ko-KR" dirty="0" smtClean="0"/>
              <a:t>/models/</a:t>
            </a:r>
            <a:r>
              <a:rPr lang="en-US" altLang="ko-KR" dirty="0" err="1" smtClean="0"/>
              <a:t>hspice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tran_models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models_nom</a:t>
            </a:r>
            <a:r>
              <a:rPr lang="en-US" altLang="ko-KR" dirty="0" smtClean="0"/>
              <a:t>/PMOS_VTL.</a:t>
            </a:r>
            <a:r>
              <a:rPr lang="en-US" altLang="ko-KR" dirty="0" err="1" smtClean="0"/>
              <a:t>inc</a:t>
            </a:r>
            <a:r>
              <a:rPr lang="en-US" altLang="ko-KR" dirty="0" smtClean="0"/>
              <a:t>“:</a:t>
            </a:r>
            <a:r>
              <a:rPr lang="en-US" altLang="ko-KR" dirty="0" err="1" smtClean="0"/>
              <a:t>wq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7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46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66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51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51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88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9144000" cy="5795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5769769"/>
              <a:ext cx="9144000" cy="1088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7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" y="0"/>
            <a:ext cx="9157816" cy="6879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53417-D7A4-461D-8EA7-EF3EC53A8668}" type="datetime1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13308" y="0"/>
            <a:ext cx="9157816" cy="688538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167493" y="6574048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CSA &amp; 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VLSI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laboratory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>
            <a:stCxn id="12" idx="1"/>
          </p:cNvCxnSpPr>
          <p:nvPr userDrawn="1"/>
        </p:nvCxnSpPr>
        <p:spPr>
          <a:xfrm flipH="1" flipV="1">
            <a:off x="-360546" y="6684459"/>
            <a:ext cx="7488830" cy="82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7128284" y="6614103"/>
            <a:ext cx="72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2971" y="145169"/>
            <a:ext cx="8035453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107504" y="217177"/>
            <a:ext cx="72008" cy="583531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8889332" y="-6274"/>
            <a:ext cx="254668" cy="688538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8856476" y="-6274"/>
            <a:ext cx="45719" cy="68853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447838" y="5373216"/>
            <a:ext cx="696670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9144000" cy="6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50193-F9FB-4EFC-878C-68B8E023E1F0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FB37-760B-46B2-948A-3FA62D0413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51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1423C-74ED-480C-92BF-1F8E40C14BDA}" type="datetime1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3" r:id="rId2"/>
    <p:sldLayoutId id="2147483664" r:id="rId3"/>
    <p:sldLayoutId id="214748366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35596" y="2220089"/>
            <a:ext cx="7632848" cy="901593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4000" b="1" spc="-300" dirty="0" smtClean="0">
                <a:solidFill>
                  <a:srgbClr val="1DB2D5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4</a:t>
            </a: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5nm </a:t>
            </a:r>
            <a:r>
              <a:rPr lang="en-US" altLang="ko-KR" sz="4000" b="1" spc="-300" dirty="0" smtClean="0">
                <a:solidFill>
                  <a:srgbClr val="1DB2D5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F</a:t>
            </a: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ree </a:t>
            </a:r>
            <a:r>
              <a:rPr lang="en-US" altLang="ko-KR" sz="4000" b="1" spc="-300" dirty="0" smtClean="0">
                <a:solidFill>
                  <a:srgbClr val="1DB2D5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P</a:t>
            </a: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DK </a:t>
            </a:r>
            <a:r>
              <a:rPr lang="en-US" altLang="ko-KR" sz="4000" b="1" spc="-300" dirty="0" smtClean="0">
                <a:solidFill>
                  <a:srgbClr val="1DB2D5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U</a:t>
            </a: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ser </a:t>
            </a:r>
            <a:r>
              <a:rPr lang="en-US" altLang="ko-KR" sz="4000" b="1" spc="-300" dirty="0" smtClean="0">
                <a:solidFill>
                  <a:srgbClr val="1DB2D5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M</a:t>
            </a:r>
            <a:r>
              <a:rPr lang="en-US" altLang="ko-KR" sz="4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anual</a:t>
            </a:r>
            <a:endParaRPr lang="en-US" altLang="ko-KR" sz="36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788024" y="3473472"/>
            <a:ext cx="3764107" cy="27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맑은 고딕" pitchFamily="50" charset="-127"/>
                <a:cs typeface="Arial" charset="0"/>
              </a:rPr>
              <a:t>15.03.28 Chan, Park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516" y="105273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 </a:t>
            </a:r>
            <a:r>
              <a:rPr lang="en-US" altLang="ko-KR" dirty="0" smtClean="0"/>
              <a:t>Library </a:t>
            </a:r>
            <a:r>
              <a:rPr lang="ko-KR" altLang="en-US" dirty="0" smtClean="0"/>
              <a:t>만들 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3706" t="14350" r="38123" b="60451"/>
          <a:stretch/>
        </p:blipFill>
        <p:spPr>
          <a:xfrm>
            <a:off x="352971" y="2951753"/>
            <a:ext cx="3104078" cy="2421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516" y="1497558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Library Manager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File -&gt; New -&gt; Library</a:t>
            </a:r>
          </a:p>
          <a:p>
            <a:r>
              <a:rPr lang="en-US" altLang="ko-KR" dirty="0" smtClean="0"/>
              <a:t>Library </a:t>
            </a:r>
            <a:r>
              <a:rPr lang="ko-KR" altLang="en-US" dirty="0" smtClean="0"/>
              <a:t>이름 작성</a:t>
            </a:r>
            <a:r>
              <a:rPr lang="en-US" altLang="ko-KR" dirty="0"/>
              <a:t> </a:t>
            </a:r>
            <a:r>
              <a:rPr lang="en-US" altLang="ko-KR" dirty="0" smtClean="0"/>
              <a:t>-&gt; OK -&gt; Attach to ~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-&gt; OK -&gt; </a:t>
            </a:r>
            <a:r>
              <a:rPr lang="en-US" altLang="ko-KR" dirty="0" err="1" smtClean="0"/>
              <a:t>NCSU_Tech</a:t>
            </a:r>
            <a:r>
              <a:rPr lang="en-US" altLang="ko-KR" dirty="0" smtClean="0"/>
              <a:t>~ </a:t>
            </a:r>
            <a:br>
              <a:rPr lang="en-US" altLang="ko-KR" dirty="0" smtClean="0"/>
            </a:br>
            <a:r>
              <a:rPr lang="ko-KR" altLang="en-US" dirty="0" smtClean="0"/>
              <a:t>클릭 </a:t>
            </a:r>
            <a:r>
              <a:rPr lang="en-US" altLang="ko-KR" dirty="0" smtClean="0"/>
              <a:t>-&gt; OK</a:t>
            </a:r>
          </a:p>
          <a:p>
            <a:r>
              <a:rPr lang="en-US" altLang="ko-KR" dirty="0" smtClean="0"/>
              <a:t>45nm </a:t>
            </a:r>
            <a:r>
              <a:rPr lang="en-US" altLang="ko-KR" dirty="0" err="1" smtClean="0"/>
              <a:t>FreePDK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공정 정보를 불러와야 하기 때문에 하는 것임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892" y="2653608"/>
            <a:ext cx="3676650" cy="1828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007" y="4466760"/>
            <a:ext cx="3780420" cy="20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516" y="105273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Cell View </a:t>
            </a:r>
            <a:r>
              <a:rPr lang="ko-KR" altLang="en-US" dirty="0" smtClean="0"/>
              <a:t>만들기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54536" y="1611565"/>
            <a:ext cx="823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Library Manager</a:t>
            </a:r>
            <a:r>
              <a:rPr lang="ko-KR" altLang="en-US" dirty="0" smtClean="0"/>
              <a:t>에서 자신이 만든 </a:t>
            </a:r>
            <a:r>
              <a:rPr lang="en-US" altLang="ko-KR" dirty="0" smtClean="0"/>
              <a:t>Library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-&gt; File -&gt; New -&gt; Cell View </a:t>
            </a:r>
          </a:p>
          <a:p>
            <a:r>
              <a:rPr lang="en-US" altLang="ko-KR" dirty="0" smtClean="0"/>
              <a:t>Cell </a:t>
            </a:r>
            <a:r>
              <a:rPr lang="ko-KR" altLang="en-US" dirty="0" smtClean="0"/>
              <a:t>이름 작성 후 </a:t>
            </a:r>
            <a:endParaRPr lang="en-US" altLang="ko-KR" dirty="0" smtClean="0"/>
          </a:p>
          <a:p>
            <a:r>
              <a:rPr lang="en-US" altLang="ko-KR" dirty="0" smtClean="0"/>
              <a:t>Type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Schematics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layout </a:t>
            </a:r>
            <a:r>
              <a:rPr lang="ko-KR" altLang="en-US" dirty="0" smtClean="0"/>
              <a:t>을 선택 </a:t>
            </a:r>
            <a:r>
              <a:rPr lang="en-US" altLang="ko-KR" smtClean="0"/>
              <a:t>-&gt; OK  </a:t>
            </a:r>
            <a:r>
              <a:rPr lang="ko-KR" altLang="en-US" smtClean="0">
                <a:solidFill>
                  <a:srgbClr val="2E9BCC"/>
                </a:solidFill>
              </a:rPr>
              <a:t>지금은 일단 </a:t>
            </a:r>
            <a:r>
              <a:rPr lang="en-US" altLang="ko-KR" smtClean="0">
                <a:solidFill>
                  <a:srgbClr val="2E9BCC"/>
                </a:solidFill>
              </a:rPr>
              <a:t>schematic</a:t>
            </a:r>
            <a:r>
              <a:rPr lang="ko-KR" altLang="en-US" smtClean="0">
                <a:solidFill>
                  <a:srgbClr val="2E9BCC"/>
                </a:solidFill>
              </a:rPr>
              <a:t>만들거니까 </a:t>
            </a:r>
            <a:r>
              <a:rPr lang="en-US" altLang="ko-KR" smtClean="0">
                <a:solidFill>
                  <a:srgbClr val="2E9BCC"/>
                </a:solidFill>
              </a:rPr>
              <a:t>schematic</a:t>
            </a:r>
            <a:r>
              <a:rPr lang="ko-KR" altLang="en-US" smtClean="0">
                <a:solidFill>
                  <a:srgbClr val="2E9BCC"/>
                </a:solidFill>
              </a:rPr>
              <a:t>으로 선택</a:t>
            </a:r>
            <a:endParaRPr lang="ko-KR" altLang="en-US" dirty="0">
              <a:solidFill>
                <a:srgbClr val="2E9BC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" y="2922612"/>
            <a:ext cx="3086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Schematics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516" y="105273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Inverter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3268" y="4976008"/>
            <a:ext cx="86387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단축키</a:t>
            </a:r>
            <a:endParaRPr lang="en-US" altLang="ko-KR" dirty="0" smtClean="0"/>
          </a:p>
          <a:p>
            <a:r>
              <a:rPr lang="en-US" altLang="ko-KR" dirty="0" err="1" smtClean="0"/>
              <a:t>i</a:t>
            </a:r>
            <a:r>
              <a:rPr lang="en-US" altLang="ko-KR" dirty="0" smtClean="0"/>
              <a:t> : </a:t>
            </a:r>
            <a:r>
              <a:rPr lang="en-US" altLang="ko-KR" smtClean="0"/>
              <a:t>instance </a:t>
            </a:r>
            <a:r>
              <a:rPr lang="ko-KR" altLang="en-US" smtClean="0"/>
              <a:t>불러오기  </a:t>
            </a:r>
            <a:r>
              <a:rPr lang="en-US" altLang="ko-KR" smtClean="0">
                <a:solidFill>
                  <a:srgbClr val="2E9BCC"/>
                </a:solidFill>
              </a:rPr>
              <a:t>q: </a:t>
            </a:r>
            <a:r>
              <a:rPr lang="ko-KR" altLang="en-US" smtClean="0">
                <a:solidFill>
                  <a:srgbClr val="2E9BCC"/>
                </a:solidFill>
              </a:rPr>
              <a:t>소자 특성 보기</a:t>
            </a:r>
            <a:r>
              <a:rPr lang="en-US" altLang="ko-KR" smtClean="0">
                <a:solidFill>
                  <a:srgbClr val="2E9BCC"/>
                </a:solidFill>
              </a:rPr>
              <a:t>(</a:t>
            </a:r>
            <a:r>
              <a:rPr lang="ko-KR" altLang="en-US" smtClean="0">
                <a:solidFill>
                  <a:srgbClr val="2E9BCC"/>
                </a:solidFill>
              </a:rPr>
              <a:t>채널 </a:t>
            </a:r>
            <a:r>
              <a:rPr lang="en-US" altLang="ko-KR" smtClean="0">
                <a:solidFill>
                  <a:srgbClr val="2E9BCC"/>
                </a:solidFill>
              </a:rPr>
              <a:t>length ,width </a:t>
            </a:r>
            <a:r>
              <a:rPr lang="ko-KR" altLang="en-US" smtClean="0">
                <a:solidFill>
                  <a:srgbClr val="2E9BCC"/>
                </a:solidFill>
              </a:rPr>
              <a:t>조절가능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r>
              <a:rPr lang="en-US" altLang="ko-KR" dirty="0" smtClean="0"/>
              <a:t>w </a:t>
            </a:r>
            <a:r>
              <a:rPr lang="en-US" altLang="ko-KR" smtClean="0"/>
              <a:t>: wire                </a:t>
            </a:r>
            <a:r>
              <a:rPr lang="en-US" altLang="ko-KR" smtClean="0">
                <a:solidFill>
                  <a:srgbClr val="2E9BCC"/>
                </a:solidFill>
              </a:rPr>
              <a:t>(p mos</a:t>
            </a:r>
            <a:r>
              <a:rPr lang="ko-KR" altLang="en-US" smtClean="0">
                <a:solidFill>
                  <a:srgbClr val="2E9BCC"/>
                </a:solidFill>
              </a:rPr>
              <a:t>의 </a:t>
            </a:r>
            <a:r>
              <a:rPr lang="en-US" altLang="ko-KR" smtClean="0">
                <a:solidFill>
                  <a:srgbClr val="2E9BCC"/>
                </a:solidFill>
              </a:rPr>
              <a:t>hole mobility</a:t>
            </a:r>
            <a:r>
              <a:rPr lang="ko-KR" altLang="en-US" smtClean="0">
                <a:solidFill>
                  <a:srgbClr val="2E9BCC"/>
                </a:solidFill>
              </a:rPr>
              <a:t>이 </a:t>
            </a:r>
            <a:r>
              <a:rPr lang="en-US" altLang="ko-KR" smtClean="0">
                <a:solidFill>
                  <a:srgbClr val="2E9BCC"/>
                </a:solidFill>
              </a:rPr>
              <a:t>nmos</a:t>
            </a:r>
            <a:r>
              <a:rPr lang="ko-KR" altLang="en-US" smtClean="0">
                <a:solidFill>
                  <a:srgbClr val="2E9BCC"/>
                </a:solidFill>
              </a:rPr>
              <a:t>의 </a:t>
            </a:r>
            <a:r>
              <a:rPr lang="en-US" altLang="ko-KR" smtClean="0">
                <a:solidFill>
                  <a:srgbClr val="2E9BCC"/>
                </a:solidFill>
              </a:rPr>
              <a:t>electron mobility</a:t>
            </a:r>
            <a:r>
              <a:rPr lang="ko-KR" altLang="en-US" smtClean="0">
                <a:solidFill>
                  <a:srgbClr val="2E9BCC"/>
                </a:solidFill>
              </a:rPr>
              <a:t>보다</a:t>
            </a:r>
            <a:r>
              <a:rPr lang="en-US" altLang="ko-KR" smtClean="0"/>
              <a:t>      </a:t>
            </a:r>
            <a:endParaRPr lang="en-US" altLang="ko-KR" dirty="0" smtClean="0"/>
          </a:p>
          <a:p>
            <a:r>
              <a:rPr lang="en-US" altLang="ko-KR" dirty="0" smtClean="0"/>
              <a:t>p </a:t>
            </a:r>
            <a:r>
              <a:rPr lang="en-US" altLang="ko-KR" smtClean="0"/>
              <a:t>: Pin                   </a:t>
            </a:r>
            <a:r>
              <a:rPr lang="ko-KR" altLang="en-US" smtClean="0">
                <a:solidFill>
                  <a:srgbClr val="2E9BCC"/>
                </a:solidFill>
              </a:rPr>
              <a:t>작기때문에 </a:t>
            </a:r>
            <a:r>
              <a:rPr lang="en-US" altLang="ko-KR" smtClean="0">
                <a:solidFill>
                  <a:srgbClr val="2E9BCC"/>
                </a:solidFill>
              </a:rPr>
              <a:t>pmos</a:t>
            </a:r>
            <a:r>
              <a:rPr lang="ko-KR" altLang="en-US" smtClean="0">
                <a:solidFill>
                  <a:srgbClr val="2E9BCC"/>
                </a:solidFill>
              </a:rPr>
              <a:t>의 </a:t>
            </a:r>
            <a:r>
              <a:rPr lang="en-US" altLang="ko-KR" smtClean="0">
                <a:solidFill>
                  <a:srgbClr val="2E9BCC"/>
                </a:solidFill>
              </a:rPr>
              <a:t>width 2</a:t>
            </a:r>
            <a:r>
              <a:rPr lang="ko-KR" altLang="en-US" smtClean="0">
                <a:solidFill>
                  <a:srgbClr val="2E9BCC"/>
                </a:solidFill>
              </a:rPr>
              <a:t>배로해줌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r>
              <a:rPr lang="en-US" altLang="ko-KR" dirty="0" smtClean="0"/>
              <a:t>l : label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3083" y="1793315"/>
            <a:ext cx="82323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browser -&gt; </a:t>
            </a:r>
            <a:r>
              <a:rPr lang="ko-KR" altLang="en-US" dirty="0" smtClean="0"/>
              <a:t>아래 사진과 같이</a:t>
            </a:r>
            <a:endParaRPr lang="en-US" altLang="ko-KR" dirty="0" smtClean="0"/>
          </a:p>
          <a:p>
            <a:r>
              <a:rPr lang="en-US" altLang="ko-KR" dirty="0" smtClean="0"/>
              <a:t>Library 	</a:t>
            </a:r>
            <a:r>
              <a:rPr lang="en-US" altLang="ko-KR" smtClean="0"/>
              <a:t>-&gt;</a:t>
            </a:r>
            <a:r>
              <a:rPr lang="ko-KR" altLang="en-US" smtClean="0"/>
              <a:t> </a:t>
            </a:r>
            <a:r>
              <a:rPr lang="en-US" altLang="ko-KR" smtClean="0"/>
              <a:t>NCSU_Devices_FreePDK45 </a:t>
            </a:r>
            <a:r>
              <a:rPr lang="ko-KR" altLang="en-US" smtClean="0">
                <a:solidFill>
                  <a:srgbClr val="2E9BCC"/>
                </a:solidFill>
              </a:rPr>
              <a:t>클릭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r>
              <a:rPr lang="en-US" altLang="ko-KR" dirty="0" smtClean="0"/>
              <a:t>Cell 	-&gt; </a:t>
            </a:r>
            <a:r>
              <a:rPr lang="en-US" altLang="ko-KR" smtClean="0"/>
              <a:t>NMOS_VTL </a:t>
            </a:r>
            <a:r>
              <a:rPr lang="ko-KR" altLang="en-US" smtClean="0">
                <a:solidFill>
                  <a:srgbClr val="2E9BCC"/>
                </a:solidFill>
              </a:rPr>
              <a:t>클릭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r>
              <a:rPr lang="en-US" altLang="ko-KR" dirty="0" smtClean="0"/>
              <a:t>View	</a:t>
            </a:r>
            <a:r>
              <a:rPr lang="en-US" altLang="ko-KR" smtClean="0"/>
              <a:t>-&gt; symbol </a:t>
            </a:r>
            <a:r>
              <a:rPr lang="ko-KR" altLang="en-US" smtClean="0">
                <a:solidFill>
                  <a:srgbClr val="2E9BCC"/>
                </a:solidFill>
              </a:rPr>
              <a:t>클릭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r>
              <a:rPr lang="ko-KR" altLang="en-US" smtClean="0"/>
              <a:t>바탕화면에 </a:t>
            </a:r>
            <a:r>
              <a:rPr lang="en-US" altLang="ko-KR" smtClean="0"/>
              <a:t>symbol </a:t>
            </a:r>
            <a:r>
              <a:rPr lang="ko-KR" altLang="en-US" smtClean="0">
                <a:solidFill>
                  <a:srgbClr val="2E9BCC"/>
                </a:solidFill>
              </a:rPr>
              <a:t>붙혀넣기</a:t>
            </a:r>
            <a:r>
              <a:rPr lang="ko-KR" altLang="en-US" smtClean="0"/>
              <a:t> 그 후 </a:t>
            </a:r>
            <a:r>
              <a:rPr lang="en-US" altLang="ko-KR" smtClean="0"/>
              <a:t>PMOS_VTL</a:t>
            </a:r>
            <a:r>
              <a:rPr lang="ko-KR" altLang="en-US" smtClean="0"/>
              <a:t>도 붙혀넣어주면됨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불러온 </a:t>
            </a:r>
            <a:r>
              <a:rPr lang="en-US" altLang="ko-KR" dirty="0" smtClean="0"/>
              <a:t>MOS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Inverter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만듬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9" y="3369391"/>
            <a:ext cx="8493056" cy="90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Schematics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1820" y="146615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단축키 </a:t>
            </a:r>
            <a:r>
              <a:rPr lang="en-US" altLang="ko-KR" dirty="0" smtClean="0"/>
              <a:t>p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68" y="563751"/>
            <a:ext cx="4412921" cy="59766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63988" y="800708"/>
            <a:ext cx="828092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12360" y="1160748"/>
            <a:ext cx="828092" cy="54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067944" y="297414"/>
            <a:ext cx="3744416" cy="8633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067944" y="297414"/>
            <a:ext cx="684076" cy="5032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480212" y="2528900"/>
            <a:ext cx="828092" cy="111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77508" y="4113076"/>
            <a:ext cx="828092" cy="111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endCxn id="16" idx="1"/>
          </p:cNvCxnSpPr>
          <p:nvPr/>
        </p:nvCxnSpPr>
        <p:spPr>
          <a:xfrm flipV="1">
            <a:off x="4067944" y="3086962"/>
            <a:ext cx="2412268" cy="88209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067944" y="3980588"/>
            <a:ext cx="2400597" cy="70855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51820" y="3726405"/>
            <a:ext cx="126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단축키 </a:t>
            </a:r>
            <a:r>
              <a:rPr lang="en-US" altLang="ko-KR" smtClean="0"/>
              <a:t>i</a:t>
            </a:r>
          </a:p>
          <a:p>
            <a:r>
              <a:rPr lang="en-US" altLang="ko-KR" smtClean="0"/>
              <a:t>instance</a:t>
            </a:r>
            <a:endParaRPr lang="en-US" altLang="ko-KR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64362" y="4774783"/>
            <a:ext cx="126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</a:t>
            </a:r>
            <a:endParaRPr lang="en-US" altLang="ko-KR" dirty="0" smtClean="0"/>
          </a:p>
          <a:p>
            <a:r>
              <a:rPr lang="ko-KR" altLang="en-US" dirty="0" smtClean="0"/>
              <a:t>단축키 </a:t>
            </a:r>
            <a:r>
              <a:rPr lang="en-US" altLang="ko-KR" dirty="0"/>
              <a:t>w</a:t>
            </a:r>
            <a:endParaRPr lang="en-US" altLang="ko-KR" dirty="0" smtClean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677735" y="5018940"/>
            <a:ext cx="3216523" cy="42628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652120" y="3510009"/>
            <a:ext cx="288032" cy="37339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36744" y="3086962"/>
            <a:ext cx="3715376" cy="60974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45586" y="2491732"/>
            <a:ext cx="126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단축키 </a:t>
            </a:r>
            <a:r>
              <a:rPr lang="en-US" altLang="ko-KR" dirty="0" smtClean="0"/>
              <a:t>L</a:t>
            </a:r>
          </a:p>
          <a:p>
            <a:r>
              <a:rPr lang="ko-KR" altLang="en-US" sz="900" dirty="0" smtClean="0"/>
              <a:t>생성시 노런 점이 선위에 있어야 한다</a:t>
            </a:r>
            <a:r>
              <a:rPr lang="en-US" altLang="ko-KR" sz="900" dirty="0" smtClean="0"/>
              <a:t>. </a:t>
            </a:r>
            <a:endParaRPr lang="en-US" altLang="ko-KR" sz="9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1" y="2866600"/>
            <a:ext cx="3905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903" y="4816626"/>
            <a:ext cx="1208078" cy="16024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970" y="4205845"/>
            <a:ext cx="298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참고</a:t>
            </a:r>
            <a:r>
              <a:rPr lang="en-US" altLang="ko-KR" smtClean="0">
                <a:solidFill>
                  <a:srgbClr val="FF0000"/>
                </a:solidFill>
              </a:rPr>
              <a:t>! </a:t>
            </a:r>
            <a:r>
              <a:rPr lang="en-US" altLang="ko-KR" sz="1100" smtClean="0">
                <a:solidFill>
                  <a:srgbClr val="FF0000"/>
                </a:solidFill>
              </a:rPr>
              <a:t>pin</a:t>
            </a:r>
            <a:r>
              <a:rPr lang="ko-KR" altLang="en-US" sz="1100" smtClean="0">
                <a:solidFill>
                  <a:srgbClr val="FF0000"/>
                </a:solidFill>
              </a:rPr>
              <a:t>모양과 글자위치에 따라 구분</a:t>
            </a:r>
            <a:endParaRPr lang="en-US" altLang="ko-KR" sz="1100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3508" y="4529444"/>
            <a:ext cx="2395047" cy="2067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7096" y="4761286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input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70314" y="6035024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output</a:t>
            </a:r>
            <a:endParaRPr lang="en-US" altLang="ko-KR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122181" y="5419304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inout</a:t>
            </a:r>
            <a:endParaRPr lang="en-US" altLang="ko-KR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1080327" y="4895725"/>
            <a:ext cx="856417" cy="508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15793" y="5989352"/>
            <a:ext cx="856417" cy="508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114622" y="5516023"/>
            <a:ext cx="859823" cy="407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53858" y="5109541"/>
            <a:ext cx="532839" cy="7838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517779" y="5727323"/>
            <a:ext cx="532839" cy="7838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650323" y="6372534"/>
            <a:ext cx="780131" cy="181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83400" y="3248980"/>
            <a:ext cx="552233" cy="309872"/>
          </a:xfrm>
          <a:prstGeom prst="rect">
            <a:avLst/>
          </a:prstGeom>
          <a:noFill/>
          <a:ln>
            <a:solidFill>
              <a:srgbClr val="FFF3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807724" y="2030608"/>
            <a:ext cx="4143263" cy="1383948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608928" y="1474312"/>
            <a:ext cx="12601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단축키 </a:t>
            </a:r>
            <a:r>
              <a:rPr lang="en-US" altLang="ko-KR" dirty="0" smtClean="0">
                <a:solidFill>
                  <a:srgbClr val="2E9BCC"/>
                </a:solidFill>
              </a:rPr>
              <a:t>q</a:t>
            </a:r>
          </a:p>
          <a:p>
            <a:r>
              <a:rPr lang="en-US" altLang="ko-KR" sz="900" smtClean="0">
                <a:solidFill>
                  <a:srgbClr val="2E9BCC"/>
                </a:solidFill>
              </a:rPr>
              <a:t>properties</a:t>
            </a:r>
            <a:r>
              <a:rPr lang="ko-KR" altLang="en-US" sz="900" smtClean="0">
                <a:solidFill>
                  <a:srgbClr val="2E9BCC"/>
                </a:solidFill>
              </a:rPr>
              <a:t>를 변화시켜 </a:t>
            </a:r>
            <a:r>
              <a:rPr lang="en-US" altLang="ko-KR" sz="900" smtClean="0">
                <a:solidFill>
                  <a:srgbClr val="2E9BCC"/>
                </a:solidFill>
              </a:rPr>
              <a:t>mobility</a:t>
            </a:r>
            <a:r>
              <a:rPr lang="ko-KR" altLang="en-US" sz="900" smtClean="0">
                <a:solidFill>
                  <a:srgbClr val="2E9BCC"/>
                </a:solidFill>
              </a:rPr>
              <a:t>가 낮은 </a:t>
            </a:r>
            <a:r>
              <a:rPr lang="en-US" altLang="ko-KR" sz="900" smtClean="0">
                <a:solidFill>
                  <a:srgbClr val="2E9BCC"/>
                </a:solidFill>
              </a:rPr>
              <a:t>pmos</a:t>
            </a:r>
            <a:r>
              <a:rPr lang="ko-KR" altLang="en-US" sz="900" smtClean="0">
                <a:solidFill>
                  <a:srgbClr val="2E9BCC"/>
                </a:solidFill>
              </a:rPr>
              <a:t>의 </a:t>
            </a:r>
            <a:r>
              <a:rPr lang="en-US" altLang="ko-KR" sz="900" smtClean="0">
                <a:solidFill>
                  <a:srgbClr val="2E9BCC"/>
                </a:solidFill>
              </a:rPr>
              <a:t>channel width</a:t>
            </a:r>
            <a:r>
              <a:rPr lang="ko-KR" altLang="en-US" sz="900" smtClean="0">
                <a:solidFill>
                  <a:srgbClr val="2E9BCC"/>
                </a:solidFill>
              </a:rPr>
              <a:t>를 </a:t>
            </a:r>
            <a:r>
              <a:rPr lang="en-US" altLang="ko-KR" sz="900" smtClean="0">
                <a:solidFill>
                  <a:srgbClr val="2E9BCC"/>
                </a:solidFill>
              </a:rPr>
              <a:t>nmos</a:t>
            </a:r>
            <a:r>
              <a:rPr lang="ko-KR" altLang="en-US" sz="900" smtClean="0">
                <a:solidFill>
                  <a:srgbClr val="2E9BCC"/>
                </a:solidFill>
              </a:rPr>
              <a:t>의 </a:t>
            </a:r>
            <a:r>
              <a:rPr lang="en-US" altLang="ko-KR" sz="900" smtClean="0">
                <a:solidFill>
                  <a:srgbClr val="2E9BCC"/>
                </a:solidFill>
              </a:rPr>
              <a:t>2</a:t>
            </a:r>
            <a:r>
              <a:rPr lang="ko-KR" altLang="en-US" sz="900" smtClean="0">
                <a:solidFill>
                  <a:srgbClr val="2E9BCC"/>
                </a:solidFill>
              </a:rPr>
              <a:t>배로 </a:t>
            </a:r>
            <a:r>
              <a:rPr lang="en-US" altLang="ko-KR" sz="900" smtClean="0">
                <a:solidFill>
                  <a:srgbClr val="2E9BCC"/>
                </a:solidFill>
              </a:rPr>
              <a:t>  </a:t>
            </a:r>
            <a:r>
              <a:rPr lang="ko-KR" altLang="en-US" sz="900" smtClean="0">
                <a:solidFill>
                  <a:srgbClr val="2E9BCC"/>
                </a:solidFill>
              </a:rPr>
              <a:t>설정해준다</a:t>
            </a:r>
            <a:r>
              <a:rPr lang="en-US" altLang="ko-KR" sz="900" smtClean="0">
                <a:solidFill>
                  <a:srgbClr val="2E9BCC"/>
                </a:solidFill>
              </a:rPr>
              <a:t>.</a:t>
            </a:r>
            <a:endParaRPr lang="en-US" altLang="ko-KR" sz="900" dirty="0">
              <a:solidFill>
                <a:srgbClr val="2E9BCC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69285" y="784703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2E9BCC"/>
                </a:solidFill>
              </a:rPr>
              <a:t>input pin</a:t>
            </a:r>
            <a:endParaRPr lang="en-US" altLang="ko-KR" sz="900" dirty="0">
              <a:solidFill>
                <a:srgbClr val="2E9BCC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794432" y="1164407"/>
            <a:ext cx="620942" cy="326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20827" y="96934"/>
            <a:ext cx="154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2E9BCC"/>
                </a:solidFill>
              </a:rPr>
              <a:t>output pin</a:t>
            </a:r>
            <a:endParaRPr lang="en-US" altLang="ko-KR" sz="900" dirty="0">
              <a:solidFill>
                <a:srgbClr val="2E9BCC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605464" y="493701"/>
            <a:ext cx="480408" cy="615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6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Schematics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516" y="105273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Inverter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536" y="1422068"/>
            <a:ext cx="82323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Inverter </a:t>
            </a:r>
            <a:r>
              <a:rPr lang="ko-KR" altLang="en-US" sz="1400" dirty="0" smtClean="0"/>
              <a:t>완성 후 저장</a:t>
            </a:r>
            <a:endParaRPr lang="en-US" altLang="ko-KR" sz="1400" dirty="0" smtClean="0"/>
          </a:p>
          <a:p>
            <a:r>
              <a:rPr lang="ko-KR" altLang="en-US" sz="1400" dirty="0" smtClean="0"/>
              <a:t>저장에는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가지 방법이 있음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Check &amp; Save , Save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Check &amp; Save</a:t>
            </a:r>
          </a:p>
          <a:p>
            <a:r>
              <a:rPr lang="ko-KR" altLang="en-US" sz="1400" dirty="0" smtClean="0"/>
              <a:t>자신이 그린 </a:t>
            </a:r>
            <a:r>
              <a:rPr lang="en-US" altLang="ko-KR" sz="1400" dirty="0" smtClean="0"/>
              <a:t>Schematics</a:t>
            </a:r>
            <a:r>
              <a:rPr lang="ko-KR" altLang="en-US" sz="1400" dirty="0" smtClean="0"/>
              <a:t>에</a:t>
            </a:r>
            <a:endParaRPr lang="en-US" altLang="ko-KR" sz="1400" dirty="0" smtClean="0"/>
          </a:p>
          <a:p>
            <a:r>
              <a:rPr lang="en-US" altLang="ko-KR" sz="1400" dirty="0" smtClean="0"/>
              <a:t>Error</a:t>
            </a:r>
            <a:r>
              <a:rPr lang="ko-KR" altLang="en-US" sz="1400" dirty="0" smtClean="0"/>
              <a:t>나 </a:t>
            </a:r>
            <a:r>
              <a:rPr lang="en-US" altLang="ko-KR" sz="1400" dirty="0" smtClean="0"/>
              <a:t>Warning</a:t>
            </a:r>
            <a:r>
              <a:rPr lang="ko-KR" altLang="en-US" sz="1400" dirty="0" smtClean="0"/>
              <a:t>을 확인 후 저장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Save</a:t>
            </a:r>
          </a:p>
          <a:p>
            <a:r>
              <a:rPr lang="en-US" altLang="ko-KR" sz="1400" dirty="0" smtClean="0"/>
              <a:t>Check</a:t>
            </a:r>
            <a:r>
              <a:rPr lang="ko-KR" altLang="en-US" sz="1400" dirty="0" smtClean="0"/>
              <a:t>하지 않고 그냥 저장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Check &amp; Save</a:t>
            </a:r>
            <a:r>
              <a:rPr lang="ko-KR" altLang="en-US" sz="1400" dirty="0" smtClean="0"/>
              <a:t>했을 때 아무 경고 창이 </a:t>
            </a:r>
            <a:endParaRPr lang="en-US" altLang="ko-KR" sz="1400" dirty="0" smtClean="0"/>
          </a:p>
          <a:p>
            <a:r>
              <a:rPr lang="ko-KR" altLang="en-US" sz="1400" dirty="0" smtClean="0"/>
              <a:t>뜨지 않으면 문제가 없다는 뜻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경고 창이 뜨면 문제 해결 후 재확인</a:t>
            </a:r>
            <a:r>
              <a:rPr lang="en-US" altLang="ko-KR" sz="1400" dirty="0"/>
              <a:t>!</a:t>
            </a:r>
            <a:endParaRPr lang="en-US" altLang="ko-KR" sz="1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8" y="3681028"/>
            <a:ext cx="906661" cy="471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33" y="368660"/>
            <a:ext cx="3413158" cy="4698803"/>
          </a:xfrm>
          <a:prstGeom prst="rect">
            <a:avLst/>
          </a:prstGeom>
        </p:spPr>
      </p:pic>
      <p:sp>
        <p:nvSpPr>
          <p:cNvPr id="8" name="TextBox 23"/>
          <p:cNvSpPr txBox="1">
            <a:spLocks noChangeArrowheads="1"/>
          </p:cNvSpPr>
          <p:nvPr/>
        </p:nvSpPr>
        <p:spPr bwMode="auto">
          <a:xfrm>
            <a:off x="298176" y="5519584"/>
            <a:ext cx="86355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단축키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q(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소자 정보확인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소자 길이 값 직접설정가능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200" dirty="0" err="1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Shift+z</a:t>
            </a:r>
            <a:r>
              <a:rPr lang="en-US" altLang="ko-KR" sz="12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(zoom-out), </a:t>
            </a:r>
            <a:endParaRPr lang="en-US" altLang="ko-KR" sz="1200" dirty="0" smtClean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200" dirty="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ctrl</a:t>
            </a:r>
            <a:r>
              <a:rPr lang="ko-KR" altLang="en-US" sz="1200" dirty="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2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z(zoom-in</a:t>
            </a:r>
            <a:r>
              <a:rPr lang="en-US" altLang="ko-KR" sz="12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f(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가운데로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,del(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지우기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,e(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포인터 간격 미세하게 조절가능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snap spacing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/>
            <a:endParaRPr lang="en-US" altLang="ko-KR" sz="120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pmos width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nmos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배로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(mobility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차이해결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  pmos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body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vdd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nmos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body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연결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body effect </a:t>
            </a:r>
            <a:r>
              <a:rPr lang="ko-KR" altLang="en-US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  <a:r>
              <a:rPr lang="en-US" altLang="ko-KR" sz="12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4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5194" t="9274" r="61222" b="47200"/>
          <a:stretch/>
        </p:blipFill>
        <p:spPr>
          <a:xfrm>
            <a:off x="3779912" y="1880837"/>
            <a:ext cx="4968552" cy="44775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Schematics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550" y="1160748"/>
            <a:ext cx="84279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나중에 이 </a:t>
            </a:r>
            <a:r>
              <a:rPr lang="en-US" altLang="ko-KR" dirty="0" smtClean="0"/>
              <a:t>Inverter</a:t>
            </a:r>
            <a:r>
              <a:rPr lang="ko-KR" altLang="en-US" dirty="0" smtClean="0"/>
              <a:t>를 또 다시 사용할 경우를 대비해 </a:t>
            </a:r>
            <a:r>
              <a:rPr lang="en-US" altLang="ko-KR" dirty="0" smtClean="0"/>
              <a:t>Symbol</a:t>
            </a:r>
            <a:r>
              <a:rPr lang="ko-KR" altLang="en-US" dirty="0" smtClean="0"/>
              <a:t>로 저장해 둬서 </a:t>
            </a:r>
            <a:endParaRPr lang="en-US" altLang="ko-KR" dirty="0" smtClean="0"/>
          </a:p>
          <a:p>
            <a:r>
              <a:rPr lang="ko-KR" altLang="en-US" dirty="0" smtClean="0"/>
              <a:t>다시 </a:t>
            </a:r>
            <a:r>
              <a:rPr lang="en-US" altLang="ko-KR" dirty="0" smtClean="0"/>
              <a:t>Inverter</a:t>
            </a:r>
            <a:r>
              <a:rPr lang="ko-KR" altLang="en-US" dirty="0" smtClean="0"/>
              <a:t>를 그리지 않고 </a:t>
            </a:r>
            <a:r>
              <a:rPr lang="en-US" altLang="ko-KR" dirty="0" smtClean="0"/>
              <a:t>Symbol</a:t>
            </a:r>
            <a:r>
              <a:rPr lang="ko-KR" altLang="en-US" dirty="0" smtClean="0"/>
              <a:t>을 불러와서 사용하면 </a:t>
            </a:r>
            <a:r>
              <a:rPr lang="en-US" altLang="ko-KR" dirty="0" smtClean="0"/>
              <a:t>Design</a:t>
            </a:r>
            <a:r>
              <a:rPr lang="ko-KR" altLang="en-US" dirty="0" smtClean="0"/>
              <a:t>이 수월해진다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Schematics</a:t>
            </a:r>
            <a:r>
              <a:rPr lang="ko-KR" altLang="en-US" dirty="0" smtClean="0"/>
              <a:t>창에서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Create -&gt; </a:t>
            </a:r>
            <a:r>
              <a:rPr lang="en-US" altLang="ko-KR" dirty="0" err="1" smtClean="0"/>
              <a:t>Cellview</a:t>
            </a:r>
            <a:r>
              <a:rPr lang="en-US" altLang="ko-KR" dirty="0" smtClean="0"/>
              <a:t> -&gt; From </a:t>
            </a:r>
            <a:r>
              <a:rPr lang="en-US" altLang="ko-KR" dirty="0" err="1" smtClean="0"/>
              <a:t>Cellview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추가로 나오는 창에서 </a:t>
            </a:r>
            <a:endParaRPr lang="en-US" altLang="ko-KR" dirty="0" smtClean="0"/>
          </a:p>
          <a:p>
            <a:r>
              <a:rPr lang="en-US" altLang="ko-KR" dirty="0" smtClean="0"/>
              <a:t>OK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468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704" y="692696"/>
            <a:ext cx="5008079" cy="30287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Schematics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159" y="979342"/>
            <a:ext cx="84279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좌측에 </a:t>
            </a:r>
            <a:r>
              <a:rPr lang="ko-KR" altLang="en-US" dirty="0" err="1" smtClean="0"/>
              <a:t>입력단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우측에 </a:t>
            </a:r>
            <a:r>
              <a:rPr lang="ko-KR" altLang="en-US" dirty="0" err="1" smtClean="0"/>
              <a:t>출력단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상단에 </a:t>
            </a:r>
            <a:r>
              <a:rPr lang="en-US" altLang="ko-KR" dirty="0" smtClean="0"/>
              <a:t>VDD,</a:t>
            </a:r>
          </a:p>
          <a:p>
            <a:r>
              <a:rPr lang="ko-KR" altLang="en-US" dirty="0" smtClean="0"/>
              <a:t>하단에 </a:t>
            </a:r>
            <a:r>
              <a:rPr lang="en-US" altLang="ko-KR" dirty="0" smtClean="0"/>
              <a:t>GND,</a:t>
            </a:r>
          </a:p>
          <a:p>
            <a:r>
              <a:rPr lang="ko-KR" altLang="en-US" dirty="0" err="1" smtClean="0"/>
              <a:t>로</a:t>
            </a:r>
            <a:r>
              <a:rPr lang="ko-KR" altLang="en-US" dirty="0" smtClean="0"/>
              <a:t> 배치해 준 뒤 </a:t>
            </a:r>
            <a:r>
              <a:rPr lang="en-US" altLang="ko-KR" dirty="0" smtClean="0"/>
              <a:t>OK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아래 그림과 같이 </a:t>
            </a:r>
            <a:r>
              <a:rPr lang="en-US" altLang="ko-KR" dirty="0" smtClean="0"/>
              <a:t>Symbol</a:t>
            </a:r>
            <a:r>
              <a:rPr lang="ko-KR" altLang="en-US" dirty="0" smtClean="0"/>
              <a:t>이 나온다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48" y="3861048"/>
            <a:ext cx="3750568" cy="27244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988" y="4190947"/>
            <a:ext cx="34956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6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2014" y="4401616"/>
            <a:ext cx="8232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Schematics 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Launch -&gt; ADE L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ADE(Analog Design Environment) </a:t>
            </a:r>
            <a:r>
              <a:rPr lang="ko-KR" altLang="en-US" dirty="0" smtClean="0"/>
              <a:t>창에서 </a:t>
            </a:r>
            <a:endParaRPr lang="en-US" altLang="ko-KR" dirty="0" smtClean="0"/>
          </a:p>
          <a:p>
            <a:r>
              <a:rPr lang="en-US" altLang="ko-KR" dirty="0" smtClean="0"/>
              <a:t>Setup -&gt; Simulator/Directory/Host..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r>
              <a:rPr lang="en-US" altLang="ko-KR" dirty="0" smtClean="0"/>
              <a:t>Simulator 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spectre</a:t>
            </a:r>
            <a:r>
              <a:rPr lang="ko-KR" altLang="en-US" dirty="0" smtClean="0"/>
              <a:t>가 아닌 </a:t>
            </a:r>
            <a:r>
              <a:rPr lang="en-US" altLang="ko-KR" dirty="0" err="1" smtClean="0"/>
              <a:t>HspcieD</a:t>
            </a:r>
            <a:r>
              <a:rPr lang="ko-KR" altLang="en-US" dirty="0" smtClean="0"/>
              <a:t>로 변경 </a:t>
            </a:r>
            <a:r>
              <a:rPr lang="en-US" altLang="ko-KR" dirty="0" smtClean="0"/>
              <a:t>-&gt; OK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Setup -&gt; Model libs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-&gt; … </a:t>
            </a:r>
            <a:r>
              <a:rPr lang="ko-KR" altLang="en-US" smtClean="0"/>
              <a:t>부분 클릭 </a:t>
            </a:r>
            <a:r>
              <a:rPr lang="en-US" altLang="ko-KR" smtClean="0">
                <a:solidFill>
                  <a:srgbClr val="2E9BCC"/>
                </a:solidFill>
              </a:rPr>
              <a:t>( </a:t>
            </a:r>
            <a:r>
              <a:rPr lang="ko-KR" altLang="en-US" smtClean="0">
                <a:solidFill>
                  <a:srgbClr val="2E9BCC"/>
                </a:solidFill>
              </a:rPr>
              <a:t>처음에 아무것도안보여도 한번 클릭하면 </a:t>
            </a:r>
            <a:r>
              <a:rPr lang="en-US" altLang="ko-KR" smtClean="0">
                <a:solidFill>
                  <a:srgbClr val="2E9BCC"/>
                </a:solidFill>
              </a:rPr>
              <a:t>...</a:t>
            </a:r>
            <a:r>
              <a:rPr lang="ko-KR" altLang="en-US" smtClean="0">
                <a:solidFill>
                  <a:srgbClr val="2E9BCC"/>
                </a:solidFill>
              </a:rPr>
              <a:t>이 보임</a:t>
            </a:r>
            <a:endParaRPr lang="en-US" altLang="ko-KR" dirty="0" smtClean="0">
              <a:solidFill>
                <a:srgbClr val="2E9BCC"/>
              </a:solidFill>
            </a:endParaRPr>
          </a:p>
        </p:txBody>
      </p:sp>
      <p:pic>
        <p:nvPicPr>
          <p:cNvPr id="6" name="Picture 3" descr="C:\Users\wooseok\Desktop\우석\캡쳐\manual\K-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t="32092" r="28716"/>
          <a:stretch>
            <a:fillRect/>
          </a:stretch>
        </p:blipFill>
        <p:spPr bwMode="auto">
          <a:xfrm>
            <a:off x="287338" y="1088616"/>
            <a:ext cx="4160837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ooseok\Desktop\우석\캡쳐\manual\K-4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6" t="3154" r="27603" b="70670"/>
          <a:stretch>
            <a:fillRect/>
          </a:stretch>
        </p:blipFill>
        <p:spPr bwMode="auto">
          <a:xfrm>
            <a:off x="3348038" y="872716"/>
            <a:ext cx="3749675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wooseok\Desktop\우석\캡쳐\manual\K-4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9" t="6418" r="12743" b="57677"/>
          <a:stretch>
            <a:fillRect/>
          </a:stretch>
        </p:blipFill>
        <p:spPr bwMode="auto">
          <a:xfrm>
            <a:off x="4788024" y="2699928"/>
            <a:ext cx="3906837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380312" y="3032956"/>
            <a:ext cx="468052" cy="264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7164288" y="3297497"/>
            <a:ext cx="450050" cy="2723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86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0" name="Picture 2" descr="C:\Users\wooseok\Desktop\우석\캡쳐\manual\K-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1620" r="2794" b="43190"/>
          <a:stretch>
            <a:fillRect/>
          </a:stretch>
        </p:blipFill>
        <p:spPr bwMode="auto">
          <a:xfrm>
            <a:off x="230188" y="1341438"/>
            <a:ext cx="4824412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C:\Users\wooseok\Desktop\우석\캡쳐\manual\K-4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3" t="6683" r="12485" b="56406"/>
          <a:stretch>
            <a:fillRect/>
          </a:stretch>
        </p:blipFill>
        <p:spPr bwMode="auto">
          <a:xfrm>
            <a:off x="4889500" y="1135063"/>
            <a:ext cx="3938588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6923" y="4519674"/>
            <a:ext cx="8232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최상위 폴더로 간 뒤</a:t>
            </a:r>
            <a:r>
              <a:rPr lang="en-US" altLang="ko-KR" dirty="0" smtClean="0"/>
              <a:t>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en-US" altLang="ko-KR" dirty="0" smtClean="0">
                <a:solidFill>
                  <a:srgbClr val="FF0000"/>
                </a:solidFill>
              </a:rPr>
              <a:t>Tools/Library/FreePDK45/</a:t>
            </a:r>
            <a:r>
              <a:rPr lang="en-US" altLang="ko-KR" dirty="0" err="1" smtClean="0">
                <a:solidFill>
                  <a:srgbClr val="FF0000"/>
                </a:solidFill>
              </a:rPr>
              <a:t>ncsu_basekit</a:t>
            </a:r>
            <a:r>
              <a:rPr lang="en-US" altLang="ko-KR" dirty="0" smtClean="0">
                <a:solidFill>
                  <a:srgbClr val="FF0000"/>
                </a:solidFill>
              </a:rPr>
              <a:t>/models/</a:t>
            </a:r>
            <a:r>
              <a:rPr lang="en-US" altLang="ko-KR" dirty="0" err="1" smtClean="0">
                <a:solidFill>
                  <a:srgbClr val="FF0000"/>
                </a:solidFill>
              </a:rPr>
              <a:t>hspice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en-US" altLang="ko-KR" dirty="0" err="1" smtClean="0">
                <a:solidFill>
                  <a:srgbClr val="FF0000"/>
                </a:solidFill>
              </a:rPr>
              <a:t>tran_models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en-US" altLang="ko-KR" dirty="0" err="1" smtClean="0">
                <a:solidFill>
                  <a:srgbClr val="FF0000"/>
                </a:solidFill>
              </a:rPr>
              <a:t>models_nom</a:t>
            </a:r>
            <a:r>
              <a:rPr lang="en-US" altLang="ko-KR" dirty="0">
                <a:solidFill>
                  <a:srgbClr val="FF0000"/>
                </a:solidFill>
              </a:rPr>
              <a:t>/ </a:t>
            </a:r>
            <a:r>
              <a:rPr lang="ko-KR" altLang="en-US" dirty="0" err="1">
                <a:solidFill>
                  <a:srgbClr val="FF0000"/>
                </a:solidFill>
              </a:rPr>
              <a:t>디렉토리에서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NMOS_VTL,PMOS_VTL</a:t>
            </a:r>
            <a:r>
              <a:rPr lang="ko-KR" altLang="en-US" dirty="0" smtClean="0">
                <a:solidFill>
                  <a:srgbClr val="FF0000"/>
                </a:solidFill>
              </a:rPr>
              <a:t>선택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dirty="0"/>
              <a:t>FF</a:t>
            </a:r>
            <a:r>
              <a:rPr lang="ko-KR" altLang="en-US" dirty="0"/>
              <a:t>나 </a:t>
            </a:r>
            <a:r>
              <a:rPr lang="en-US" altLang="ko-KR" dirty="0"/>
              <a:t>SS corner</a:t>
            </a:r>
            <a:r>
              <a:rPr lang="ko-KR" altLang="en-US" dirty="0"/>
              <a:t>에서 실험하고 싶으면 찾아서 하시면 됨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추가됐으면 </a:t>
            </a:r>
            <a:r>
              <a:rPr lang="en-US" altLang="ko-KR" dirty="0" smtClean="0"/>
              <a:t>ok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/>
          </a:p>
        </p:txBody>
      </p:sp>
      <p:sp>
        <p:nvSpPr>
          <p:cNvPr id="14" name="직사각형 19"/>
          <p:cNvSpPr>
            <a:spLocks noChangeArrowheads="1"/>
          </p:cNvSpPr>
          <p:nvPr/>
        </p:nvSpPr>
        <p:spPr bwMode="auto">
          <a:xfrm>
            <a:off x="4338638" y="1628775"/>
            <a:ext cx="196850" cy="13652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6923" y="4519674"/>
            <a:ext cx="823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/>
              <a:t>Analyses -&gt; choose</a:t>
            </a:r>
          </a:p>
          <a:p>
            <a:pPr>
              <a:defRPr/>
            </a:pPr>
            <a:r>
              <a:rPr lang="ko-KR" altLang="en-US" dirty="0"/>
              <a:t>실험 구간 입력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ok</a:t>
            </a:r>
          </a:p>
          <a:p>
            <a:pPr>
              <a:defRPr/>
            </a:pPr>
            <a:r>
              <a:rPr lang="en-US" altLang="ko-KR" dirty="0"/>
              <a:t>Simulation -&gt; </a:t>
            </a:r>
            <a:r>
              <a:rPr lang="en-US" altLang="ko-KR" dirty="0" err="1"/>
              <a:t>Netlist</a:t>
            </a:r>
            <a:r>
              <a:rPr lang="en-US" altLang="ko-KR" dirty="0"/>
              <a:t> -&gt; Create</a:t>
            </a:r>
          </a:p>
        </p:txBody>
      </p:sp>
      <p:pic>
        <p:nvPicPr>
          <p:cNvPr id="9" name="Picture 4" descr="C:\Users\wooseok\Desktop\우석\캡쳐\manual\K-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31886" r="29124" b="4453"/>
          <a:stretch>
            <a:fillRect/>
          </a:stretch>
        </p:blipFill>
        <p:spPr bwMode="auto">
          <a:xfrm>
            <a:off x="5544691" y="1931988"/>
            <a:ext cx="3384550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Users\wooseok\Desktop\우석\캡쳐\manual\K-5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9" t="32066" r="29030" b="4282"/>
          <a:stretch>
            <a:fillRect/>
          </a:stretch>
        </p:blipFill>
        <p:spPr bwMode="auto">
          <a:xfrm>
            <a:off x="107504" y="1196975"/>
            <a:ext cx="3438525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 descr="C:\Users\wooseok\Desktop\우석\캡쳐\manual\K-5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1" t="6738" r="24686" b="60345"/>
          <a:stretch>
            <a:fillRect/>
          </a:stretch>
        </p:blipFill>
        <p:spPr bwMode="auto">
          <a:xfrm>
            <a:off x="2304604" y="1031875"/>
            <a:ext cx="3630612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9"/>
          <p:cNvSpPr>
            <a:spLocks noChangeArrowheads="1"/>
          </p:cNvSpPr>
          <p:nvPr/>
        </p:nvSpPr>
        <p:spPr bwMode="auto">
          <a:xfrm>
            <a:off x="2374454" y="1841500"/>
            <a:ext cx="3392487" cy="43338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09892" y="1268760"/>
            <a:ext cx="4278124" cy="471789"/>
            <a:chOff x="4865876" y="2096852"/>
            <a:chExt cx="4278124" cy="471789"/>
          </a:xfrm>
        </p:grpSpPr>
        <p:sp>
          <p:nvSpPr>
            <p:cNvPr id="73" name="TextBox 72"/>
            <p:cNvSpPr txBox="1"/>
            <p:nvPr/>
          </p:nvSpPr>
          <p:spPr>
            <a:xfrm>
              <a:off x="5439243" y="2138058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kern="0" dirty="0" smtClean="0">
                  <a:solidFill>
                    <a:srgbClr val="3C73AC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접속방법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865876" y="2096852"/>
              <a:ext cx="477742" cy="471789"/>
              <a:chOff x="1907704" y="1808820"/>
              <a:chExt cx="689683" cy="681090"/>
            </a:xfrm>
          </p:grpSpPr>
          <p:grpSp>
            <p:nvGrpSpPr>
              <p:cNvPr id="79" name="그룹 77"/>
              <p:cNvGrpSpPr/>
              <p:nvPr/>
            </p:nvGrpSpPr>
            <p:grpSpPr>
              <a:xfrm>
                <a:off x="1907704" y="1808820"/>
                <a:ext cx="689683" cy="681090"/>
                <a:chOff x="981364" y="1470084"/>
                <a:chExt cx="926340" cy="914800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chemeClr val="accent1">
                    <a:lumMod val="75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82" name="그룹 80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83" name="그룹 81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85" name="모서리가 둥근 직사각형 84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 flip="none" rotWithShape="1">
                      <a:gsLst>
                        <a:gs pos="39000">
                          <a:srgbClr val="3B72AB"/>
                        </a:gs>
                        <a:gs pos="93000">
                          <a:srgbClr val="22548B"/>
                        </a:gs>
                      </a:gsLst>
                      <a:lin ang="5400000" scaled="1"/>
                      <a:tileRect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86" name="그림 85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4" name="타원 83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80" name="TextBox 79"/>
              <p:cNvSpPr txBox="1"/>
              <p:nvPr/>
            </p:nvSpPr>
            <p:spPr>
              <a:xfrm>
                <a:off x="1936744" y="1880114"/>
                <a:ext cx="636853" cy="57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01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3884858" y="3194345"/>
            <a:ext cx="4278124" cy="471789"/>
            <a:chOff x="3720754" y="4089073"/>
            <a:chExt cx="4278124" cy="471789"/>
          </a:xfrm>
        </p:grpSpPr>
        <p:sp>
          <p:nvSpPr>
            <p:cNvPr id="74" name="TextBox 73"/>
            <p:cNvSpPr txBox="1"/>
            <p:nvPr/>
          </p:nvSpPr>
          <p:spPr>
            <a:xfrm>
              <a:off x="4294121" y="4151229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kern="0" dirty="0" smtClean="0">
                  <a:solidFill>
                    <a:srgbClr val="3C73AC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Simulation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3720754" y="4089073"/>
              <a:ext cx="477742" cy="471789"/>
              <a:chOff x="1907704" y="3520090"/>
              <a:chExt cx="689683" cy="681090"/>
            </a:xfrm>
          </p:grpSpPr>
          <p:grpSp>
            <p:nvGrpSpPr>
              <p:cNvPr id="88" name="그룹 86"/>
              <p:cNvGrpSpPr/>
              <p:nvPr/>
            </p:nvGrpSpPr>
            <p:grpSpPr>
              <a:xfrm>
                <a:off x="1907704" y="3520090"/>
                <a:ext cx="689683" cy="681090"/>
                <a:chOff x="981364" y="1470084"/>
                <a:chExt cx="926340" cy="914800"/>
              </a:xfrm>
            </p:grpSpPr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chemeClr val="accent1">
                    <a:lumMod val="75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91" name="그룹 89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92" name="그룹 90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94" name="모서리가 둥근 직사각형 93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 flip="none" rotWithShape="1">
                      <a:gsLst>
                        <a:gs pos="39000">
                          <a:srgbClr val="3B72AB"/>
                        </a:gs>
                        <a:gs pos="93000">
                          <a:srgbClr val="22548B"/>
                        </a:gs>
                      </a:gsLst>
                      <a:lin ang="5400000" scaled="1"/>
                      <a:tileRect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95" name="그림 94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3" name="타원 92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89" name="TextBox 88"/>
              <p:cNvSpPr txBox="1"/>
              <p:nvPr/>
            </p:nvSpPr>
            <p:spPr>
              <a:xfrm>
                <a:off x="1936743" y="3591954"/>
                <a:ext cx="636853" cy="57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03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4436865" y="2231552"/>
            <a:ext cx="4299142" cy="471790"/>
            <a:chOff x="4282806" y="3092962"/>
            <a:chExt cx="4299142" cy="471790"/>
          </a:xfrm>
        </p:grpSpPr>
        <p:sp>
          <p:nvSpPr>
            <p:cNvPr id="76" name="TextBox 75"/>
            <p:cNvSpPr txBox="1"/>
            <p:nvPr/>
          </p:nvSpPr>
          <p:spPr>
            <a:xfrm>
              <a:off x="4877191" y="3122889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latinLnBrk="0">
                <a:defRPr/>
              </a:pPr>
              <a:r>
                <a:rPr lang="en-US" altLang="ko-KR" kern="0" dirty="0" smtClean="0">
                  <a:solidFill>
                    <a:srgbClr val="1DB2D5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Schematics</a:t>
              </a:r>
              <a:endParaRPr lang="en-US" altLang="ko-KR" kern="0" dirty="0">
                <a:solidFill>
                  <a:srgbClr val="1DB2D5"/>
                </a:solidFill>
                <a:latin typeface="Arial Black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4282806" y="3092962"/>
              <a:ext cx="477742" cy="471790"/>
              <a:chOff x="2876822" y="2718238"/>
              <a:chExt cx="689683" cy="681090"/>
            </a:xfrm>
          </p:grpSpPr>
          <p:grpSp>
            <p:nvGrpSpPr>
              <p:cNvPr id="106" name="그룹 104"/>
              <p:cNvGrpSpPr/>
              <p:nvPr/>
            </p:nvGrpSpPr>
            <p:grpSpPr>
              <a:xfrm>
                <a:off x="2876822" y="2718238"/>
                <a:ext cx="689683" cy="681090"/>
                <a:chOff x="981364" y="1470084"/>
                <a:chExt cx="926340" cy="914800"/>
              </a:xfrm>
            </p:grpSpPr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rgbClr val="1DB2D5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109" name="그룹 107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110" name="그룹 108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112" name="모서리가 둥근 직사각형 111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>
                      <a:gsLst>
                        <a:gs pos="0">
                          <a:srgbClr val="8AD7F2"/>
                        </a:gs>
                        <a:gs pos="67000">
                          <a:srgbClr val="1DB2D5"/>
                        </a:gs>
                      </a:gsLst>
                      <a:lin ang="5400000" scaled="0"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113" name="그림 112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1" name="타원 110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107" name="TextBox 106"/>
              <p:cNvSpPr txBox="1"/>
              <p:nvPr/>
            </p:nvSpPr>
            <p:spPr>
              <a:xfrm>
                <a:off x="2904306" y="2783881"/>
                <a:ext cx="636853" cy="577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02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124" name="제목 109"/>
          <p:cNvSpPr txBox="1">
            <a:spLocks/>
          </p:cNvSpPr>
          <p:nvPr/>
        </p:nvSpPr>
        <p:spPr>
          <a:xfrm>
            <a:off x="677724" y="1405309"/>
            <a:ext cx="3354216" cy="7635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algn="ctr"/>
            <a:r>
              <a:rPr lang="en-US" altLang="ko-KR" sz="3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661520" y="476672"/>
            <a:ext cx="3528392" cy="59766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3311833" y="4157137"/>
            <a:ext cx="4299142" cy="471790"/>
            <a:chOff x="4282806" y="3092962"/>
            <a:chExt cx="4299142" cy="471790"/>
          </a:xfrm>
        </p:grpSpPr>
        <p:sp>
          <p:nvSpPr>
            <p:cNvPr id="38" name="TextBox 37"/>
            <p:cNvSpPr txBox="1"/>
            <p:nvPr/>
          </p:nvSpPr>
          <p:spPr>
            <a:xfrm>
              <a:off x="4877191" y="3122889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latinLnBrk="0">
                <a:defRPr/>
              </a:pPr>
              <a:r>
                <a:rPr lang="en-US" altLang="ko-KR" kern="0" dirty="0" smtClean="0">
                  <a:solidFill>
                    <a:srgbClr val="1DB2D5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Layout</a:t>
              </a:r>
              <a:endParaRPr lang="en-US" altLang="ko-KR" kern="0" dirty="0">
                <a:solidFill>
                  <a:srgbClr val="1DB2D5"/>
                </a:solidFill>
                <a:latin typeface="Arial Black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4282806" y="3092962"/>
              <a:ext cx="477742" cy="471790"/>
              <a:chOff x="2876822" y="2718238"/>
              <a:chExt cx="689683" cy="681090"/>
            </a:xfrm>
          </p:grpSpPr>
          <p:grpSp>
            <p:nvGrpSpPr>
              <p:cNvPr id="40" name="그룹 104"/>
              <p:cNvGrpSpPr/>
              <p:nvPr/>
            </p:nvGrpSpPr>
            <p:grpSpPr>
              <a:xfrm>
                <a:off x="2876822" y="2718238"/>
                <a:ext cx="689683" cy="681090"/>
                <a:chOff x="981364" y="1470084"/>
                <a:chExt cx="926340" cy="914800"/>
              </a:xfrm>
            </p:grpSpPr>
            <p:sp>
              <p:nvSpPr>
                <p:cNvPr id="42" name="모서리가 둥근 직사각형 41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rgbClr val="1DB2D5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43" name="그룹 107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44" name="그룹 108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46" name="모서리가 둥근 직사각형 45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>
                      <a:gsLst>
                        <a:gs pos="0">
                          <a:srgbClr val="8AD7F2"/>
                        </a:gs>
                        <a:gs pos="67000">
                          <a:srgbClr val="1DB2D5"/>
                        </a:gs>
                      </a:gsLst>
                      <a:lin ang="5400000" scaled="0"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47" name="그림 46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5" name="타원 44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41" name="TextBox 40"/>
              <p:cNvSpPr txBox="1"/>
              <p:nvPr/>
            </p:nvSpPr>
            <p:spPr>
              <a:xfrm>
                <a:off x="2904306" y="2783881"/>
                <a:ext cx="636853" cy="577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04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59" name="그룹 58"/>
          <p:cNvGrpSpPr/>
          <p:nvPr/>
        </p:nvGrpSpPr>
        <p:grpSpPr>
          <a:xfrm>
            <a:off x="2759826" y="5119930"/>
            <a:ext cx="4278124" cy="471789"/>
            <a:chOff x="3720754" y="4089073"/>
            <a:chExt cx="4278124" cy="471789"/>
          </a:xfrm>
        </p:grpSpPr>
        <p:sp>
          <p:nvSpPr>
            <p:cNvPr id="60" name="TextBox 59"/>
            <p:cNvSpPr txBox="1"/>
            <p:nvPr/>
          </p:nvSpPr>
          <p:spPr>
            <a:xfrm>
              <a:off x="4294121" y="4151229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kern="0" dirty="0" smtClean="0">
                  <a:solidFill>
                    <a:srgbClr val="3C73AC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DRC &amp; LVS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3720754" y="4089073"/>
              <a:ext cx="477742" cy="471789"/>
              <a:chOff x="1907704" y="3520090"/>
              <a:chExt cx="689683" cy="681090"/>
            </a:xfrm>
          </p:grpSpPr>
          <p:grpSp>
            <p:nvGrpSpPr>
              <p:cNvPr id="62" name="그룹 86"/>
              <p:cNvGrpSpPr/>
              <p:nvPr/>
            </p:nvGrpSpPr>
            <p:grpSpPr>
              <a:xfrm>
                <a:off x="1907704" y="3520090"/>
                <a:ext cx="689683" cy="681090"/>
                <a:chOff x="981364" y="1470084"/>
                <a:chExt cx="926340" cy="914800"/>
              </a:xfrm>
            </p:grpSpPr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chemeClr val="accent1">
                    <a:lumMod val="75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65" name="그룹 89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66" name="그룹 90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68" name="모서리가 둥근 직사각형 67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 flip="none" rotWithShape="1">
                      <a:gsLst>
                        <a:gs pos="39000">
                          <a:srgbClr val="3B72AB"/>
                        </a:gs>
                        <a:gs pos="93000">
                          <a:srgbClr val="22548B"/>
                        </a:gs>
                      </a:gsLst>
                      <a:lin ang="5400000" scaled="1"/>
                      <a:tileRect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69" name="그림 68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7" name="타원 66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63" name="TextBox 62"/>
              <p:cNvSpPr txBox="1"/>
              <p:nvPr/>
            </p:nvSpPr>
            <p:spPr>
              <a:xfrm>
                <a:off x="1936743" y="3591954"/>
                <a:ext cx="636853" cy="57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05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2186801" y="6082720"/>
            <a:ext cx="4299142" cy="471790"/>
            <a:chOff x="4282806" y="3092962"/>
            <a:chExt cx="4299142" cy="471790"/>
          </a:xfrm>
        </p:grpSpPr>
        <p:sp>
          <p:nvSpPr>
            <p:cNvPr id="71" name="TextBox 70"/>
            <p:cNvSpPr txBox="1"/>
            <p:nvPr/>
          </p:nvSpPr>
          <p:spPr>
            <a:xfrm>
              <a:off x="4877191" y="3122889"/>
              <a:ext cx="370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latinLnBrk="0">
                <a:defRPr/>
              </a:pPr>
              <a:r>
                <a:rPr lang="en-US" altLang="ko-KR" kern="0" dirty="0" smtClean="0">
                  <a:solidFill>
                    <a:srgbClr val="1DB2D5"/>
                  </a:solidFill>
                  <a:latin typeface="Arial Black" pitchFamily="34" charset="0"/>
                  <a:ea typeface="HY견고딕" pitchFamily="18" charset="-127"/>
                  <a:cs typeface="Arial" pitchFamily="34" charset="0"/>
                </a:rPr>
                <a:t>Post Layout Simulation</a:t>
              </a:r>
              <a:endParaRPr lang="en-US" altLang="ko-KR" kern="0" dirty="0">
                <a:solidFill>
                  <a:srgbClr val="1DB2D5"/>
                </a:solidFill>
                <a:latin typeface="Arial Black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4282806" y="3092962"/>
              <a:ext cx="477742" cy="471790"/>
              <a:chOff x="2876822" y="2718238"/>
              <a:chExt cx="689683" cy="681090"/>
            </a:xfrm>
          </p:grpSpPr>
          <p:grpSp>
            <p:nvGrpSpPr>
              <p:cNvPr id="75" name="그룹 104"/>
              <p:cNvGrpSpPr/>
              <p:nvPr/>
            </p:nvGrpSpPr>
            <p:grpSpPr>
              <a:xfrm>
                <a:off x="2876822" y="2718238"/>
                <a:ext cx="689683" cy="681090"/>
                <a:chOff x="981364" y="1470084"/>
                <a:chExt cx="926340" cy="914800"/>
              </a:xfrm>
            </p:grpSpPr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981364" y="1470084"/>
                  <a:ext cx="926340" cy="914800"/>
                </a:xfrm>
                <a:prstGeom prst="roundRect">
                  <a:avLst>
                    <a:gd name="adj" fmla="val 3232"/>
                  </a:avLst>
                </a:prstGeom>
                <a:solidFill>
                  <a:srgbClr val="1DB2D5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97" name="그룹 107"/>
                <p:cNvGrpSpPr/>
                <p:nvPr/>
              </p:nvGrpSpPr>
              <p:grpSpPr>
                <a:xfrm>
                  <a:off x="997453" y="1509240"/>
                  <a:ext cx="888985" cy="828092"/>
                  <a:chOff x="1246783" y="4041068"/>
                  <a:chExt cx="1800000" cy="690784"/>
                </a:xfrm>
              </p:grpSpPr>
              <p:grpSp>
                <p:nvGrpSpPr>
                  <p:cNvPr id="98" name="그룹 108"/>
                  <p:cNvGrpSpPr/>
                  <p:nvPr/>
                </p:nvGrpSpPr>
                <p:grpSpPr>
                  <a:xfrm>
                    <a:off x="1295636" y="4041068"/>
                    <a:ext cx="1676977" cy="690784"/>
                    <a:chOff x="670287" y="1721322"/>
                    <a:chExt cx="1676977" cy="690784"/>
                  </a:xfrm>
                </p:grpSpPr>
                <p:sp>
                  <p:nvSpPr>
                    <p:cNvPr id="100" name="모서리가 둥근 직사각형 99"/>
                    <p:cNvSpPr/>
                    <p:nvPr/>
                  </p:nvSpPr>
                  <p:spPr>
                    <a:xfrm>
                      <a:off x="670287" y="1721323"/>
                      <a:ext cx="1676977" cy="690783"/>
                    </a:xfrm>
                    <a:prstGeom prst="roundRect">
                      <a:avLst>
                        <a:gd name="adj" fmla="val 3971"/>
                      </a:avLst>
                    </a:prstGeom>
                    <a:gradFill>
                      <a:gsLst>
                        <a:gs pos="0">
                          <a:srgbClr val="8AD7F2"/>
                        </a:gs>
                        <a:gs pos="67000">
                          <a:srgbClr val="1DB2D5"/>
                        </a:gs>
                      </a:gsLst>
                      <a:lin ang="5400000" scaled="0"/>
                    </a:gradFill>
                    <a:ln w="381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pic>
                  <p:nvPicPr>
                    <p:cNvPr id="101" name="그림 100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841"/>
                    <a:stretch/>
                  </p:blipFill>
                  <p:spPr>
                    <a:xfrm>
                      <a:off x="670287" y="1721322"/>
                      <a:ext cx="1676977" cy="6907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9" name="타원 98"/>
                  <p:cNvSpPr/>
                  <p:nvPr/>
                </p:nvSpPr>
                <p:spPr>
                  <a:xfrm>
                    <a:off x="1246783" y="4043213"/>
                    <a:ext cx="1800000" cy="46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69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77" name="TextBox 76"/>
              <p:cNvSpPr txBox="1"/>
              <p:nvPr/>
            </p:nvSpPr>
            <p:spPr>
              <a:xfrm>
                <a:off x="2904306" y="2783881"/>
                <a:ext cx="636853" cy="577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04</a:t>
                </a:r>
                <a:endParaRPr kumimoji="0" lang="ko-KR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387" y="132991"/>
            <a:ext cx="3167307" cy="444687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516" y="879104"/>
            <a:ext cx="82323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dirty="0" smtClean="0"/>
              <a:t>X-Shell</a:t>
            </a:r>
            <a:r>
              <a:rPr lang="ko-KR" altLang="en-US" sz="1600" dirty="0" smtClean="0"/>
              <a:t>에서 우측의 </a:t>
            </a:r>
            <a:r>
              <a:rPr lang="en-US" altLang="ko-KR" sz="1600" dirty="0" err="1" smtClean="0"/>
              <a:t>netlist</a:t>
            </a:r>
            <a:r>
              <a:rPr lang="ko-KR" altLang="en-US" sz="1600" dirty="0" smtClean="0"/>
              <a:t>를 저장하기 위해</a:t>
            </a:r>
            <a:endParaRPr lang="en-US" altLang="ko-KR" sz="1600" dirty="0" smtClean="0"/>
          </a:p>
          <a:p>
            <a:pPr>
              <a:defRPr/>
            </a:pPr>
            <a:r>
              <a:rPr lang="en-US" altLang="ko-KR" sz="1600" dirty="0" smtClean="0"/>
              <a:t>HSPICE </a:t>
            </a:r>
            <a:r>
              <a:rPr lang="ko-KR" altLang="en-US" sz="1600" dirty="0" smtClean="0"/>
              <a:t>전용 폴더는 만든다</a:t>
            </a:r>
            <a:r>
              <a:rPr lang="en-US" altLang="ko-KR" sz="1600" dirty="0" smtClean="0"/>
              <a:t>.</a:t>
            </a:r>
          </a:p>
          <a:p>
            <a:pPr>
              <a:defRPr/>
            </a:pPr>
            <a:endParaRPr lang="en-US" altLang="ko-KR" sz="1600" dirty="0" smtClean="0"/>
          </a:p>
          <a:p>
            <a:pPr>
              <a:defRPr/>
            </a:pPr>
            <a:r>
              <a:rPr lang="ko-KR" altLang="en-US" sz="1600" dirty="0" smtClean="0"/>
              <a:t>폴더를 따로 만드는 이유는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시뮬레이션들을</a:t>
            </a:r>
            <a:endParaRPr lang="en-US" altLang="ko-KR" sz="1600" dirty="0" smtClean="0"/>
          </a:p>
          <a:p>
            <a:pPr>
              <a:defRPr/>
            </a:pPr>
            <a:r>
              <a:rPr lang="ko-KR" altLang="en-US" sz="1600" dirty="0" smtClean="0"/>
              <a:t>따로 모아 놓아 필요 시 다시 시뮬레이션</a:t>
            </a:r>
            <a:endParaRPr lang="en-US" altLang="ko-KR" sz="1600" dirty="0" smtClean="0"/>
          </a:p>
          <a:p>
            <a:pPr>
              <a:defRPr/>
            </a:pPr>
            <a:r>
              <a:rPr lang="ko-KR" altLang="en-US" sz="1600" dirty="0" smtClean="0"/>
              <a:t>돌리지 않고 확인하기 위함</a:t>
            </a:r>
            <a:r>
              <a:rPr lang="en-US" altLang="ko-KR" sz="1600" dirty="0" smtClean="0"/>
              <a:t>!</a:t>
            </a:r>
          </a:p>
          <a:p>
            <a:pPr>
              <a:defRPr/>
            </a:pPr>
            <a:endParaRPr lang="en-US" altLang="ko-KR" sz="1600" dirty="0" smtClean="0"/>
          </a:p>
          <a:p>
            <a:pPr>
              <a:defRPr/>
            </a:pPr>
            <a:r>
              <a:rPr lang="en-US" altLang="ko-KR" sz="1600" dirty="0" err="1" smtClean="0"/>
              <a:t>pwd</a:t>
            </a:r>
            <a:r>
              <a:rPr lang="ko-KR" altLang="en-US" sz="1600" dirty="0" smtClean="0"/>
              <a:t>를 눌러 자신의 폴더 위치를 확인</a:t>
            </a:r>
            <a:r>
              <a:rPr lang="en-US" altLang="ko-KR" sz="1600" dirty="0" smtClean="0"/>
              <a:t>.</a:t>
            </a:r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endParaRPr lang="en-US" altLang="ko-KR" sz="1600" dirty="0" smtClean="0"/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r>
              <a:rPr lang="en-US" altLang="ko-KR" sz="1600" dirty="0" smtClean="0"/>
              <a:t>Manual</a:t>
            </a:r>
            <a:r>
              <a:rPr lang="ko-KR" altLang="en-US" sz="1600" dirty="0" smtClean="0"/>
              <a:t>대로 진행했으면 </a:t>
            </a:r>
            <a:r>
              <a:rPr lang="en-US" altLang="ko-KR" sz="1600" dirty="0" smtClean="0"/>
              <a:t>project</a:t>
            </a:r>
            <a:r>
              <a:rPr lang="ko-KR" altLang="en-US" sz="1600" dirty="0" smtClean="0"/>
              <a:t>가 현재 경로임</a:t>
            </a:r>
            <a:r>
              <a:rPr lang="en-US" altLang="ko-KR" sz="1600" dirty="0" smtClean="0"/>
              <a:t>.</a:t>
            </a:r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r>
              <a:rPr lang="en-US" altLang="ko-KR" sz="1600" dirty="0" err="1" smtClean="0"/>
              <a:t>mkdir</a:t>
            </a:r>
            <a:r>
              <a:rPr lang="en-US" altLang="ko-KR" sz="1600" dirty="0" smtClean="0"/>
              <a:t> HSPICE	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HSPICE</a:t>
            </a:r>
            <a:r>
              <a:rPr lang="ko-KR" altLang="en-US" sz="1600" dirty="0" smtClean="0"/>
              <a:t>라는 폴더를 생성</a:t>
            </a:r>
            <a:endParaRPr lang="en-US" altLang="ko-KR" sz="1600" dirty="0" smtClean="0"/>
          </a:p>
          <a:p>
            <a:pPr>
              <a:defRPr/>
            </a:pPr>
            <a:r>
              <a:rPr lang="en-US" altLang="ko-KR" sz="1600" dirty="0" smtClean="0"/>
              <a:t>cd HSPICE	</a:t>
            </a:r>
            <a:r>
              <a:rPr lang="ko-KR" altLang="en-US" sz="1600" dirty="0" smtClean="0"/>
              <a:t>로 폴더로 들어간 뒤 </a:t>
            </a:r>
            <a:endParaRPr lang="en-US" altLang="ko-KR" sz="1600" dirty="0" smtClean="0"/>
          </a:p>
          <a:p>
            <a:pPr>
              <a:defRPr/>
            </a:pPr>
            <a:r>
              <a:rPr lang="en-US" altLang="ko-KR" sz="1600" dirty="0" err="1" smtClean="0"/>
              <a:t>mkdir</a:t>
            </a:r>
            <a:r>
              <a:rPr lang="en-US" altLang="ko-KR" sz="1600" dirty="0" smtClean="0"/>
              <a:t> INV	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INV </a:t>
            </a:r>
            <a:r>
              <a:rPr lang="ko-KR" altLang="en-US" sz="1600" dirty="0" smtClean="0"/>
              <a:t>폴더를 생성</a:t>
            </a:r>
            <a:r>
              <a:rPr lang="en-US" altLang="ko-KR" sz="1600" dirty="0" smtClean="0"/>
              <a:t>.</a:t>
            </a:r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r>
              <a:rPr lang="ko-KR" altLang="en-US" sz="1600" dirty="0" smtClean="0"/>
              <a:t>이제 다시 우측 사진의 </a:t>
            </a:r>
            <a:r>
              <a:rPr lang="en-US" altLang="ko-KR" sz="1600" dirty="0" err="1" smtClean="0"/>
              <a:t>netlist</a:t>
            </a:r>
            <a:r>
              <a:rPr lang="ko-KR" altLang="en-US" sz="1600" dirty="0" smtClean="0"/>
              <a:t>창에서 </a:t>
            </a:r>
            <a:endParaRPr lang="en-US" altLang="ko-KR" sz="1600" dirty="0" smtClean="0"/>
          </a:p>
          <a:p>
            <a:pPr>
              <a:defRPr/>
            </a:pPr>
            <a:r>
              <a:rPr lang="en-US" altLang="ko-KR" sz="1600" dirty="0" smtClean="0"/>
              <a:t>file -&gt; save as -&gt; INV</a:t>
            </a:r>
            <a:r>
              <a:rPr lang="ko-KR" altLang="en-US" sz="1600" dirty="0" smtClean="0"/>
              <a:t>폴더 안 </a:t>
            </a:r>
            <a:r>
              <a:rPr lang="en-US" altLang="ko-KR" sz="1600" dirty="0" smtClean="0"/>
              <a:t>-&gt; </a:t>
            </a:r>
            <a:r>
              <a:rPr lang="en-US" altLang="ko-KR" sz="1600" dirty="0" err="1" smtClean="0"/>
              <a:t>inv.sp</a:t>
            </a:r>
            <a:endParaRPr lang="en-US" altLang="ko-KR" sz="1600" dirty="0" smtClean="0"/>
          </a:p>
          <a:p>
            <a:pPr>
              <a:defRPr/>
            </a:pPr>
            <a:r>
              <a:rPr lang="ko-KR" altLang="en-US" sz="1600" dirty="0" smtClean="0"/>
              <a:t>반드시 </a:t>
            </a:r>
            <a:r>
              <a:rPr lang="en-US" altLang="ko-KR" sz="1600" dirty="0" smtClean="0"/>
              <a:t>~~.</a:t>
            </a:r>
            <a:r>
              <a:rPr lang="en-US" altLang="ko-KR" sz="1600" dirty="0" err="1" smtClean="0"/>
              <a:t>sp</a:t>
            </a:r>
            <a:r>
              <a:rPr lang="en-US" altLang="ko-KR" sz="1600" dirty="0" smtClean="0"/>
              <a:t> 	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확장자를</a:t>
            </a:r>
            <a:r>
              <a:rPr lang="ko-KR" altLang="en-US" sz="1600" dirty="0" smtClean="0"/>
              <a:t> 지정해줘야 함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71" y="2902801"/>
            <a:ext cx="3703272" cy="664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68387" y="4579870"/>
            <a:ext cx="3888431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Linux</a:t>
            </a:r>
            <a:r>
              <a:rPr lang="ko-KR" altLang="en-US" sz="1050" smtClean="0">
                <a:solidFill>
                  <a:srgbClr val="2E9BCC"/>
                </a:solidFill>
              </a:rPr>
              <a:t>명령어에는 여러가지가 있음</a:t>
            </a: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실습시 자주 쓰이는것은</a:t>
            </a: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cd (change directory </a:t>
            </a:r>
            <a:r>
              <a:rPr lang="ko-KR" altLang="en-US" sz="1050" smtClean="0">
                <a:solidFill>
                  <a:srgbClr val="2E9BCC"/>
                </a:solidFill>
              </a:rPr>
              <a:t>경로변경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응용</a:t>
            </a:r>
            <a:r>
              <a:rPr lang="en-US" altLang="ko-KR" sz="1050" smtClean="0">
                <a:solidFill>
                  <a:srgbClr val="2E9BCC"/>
                </a:solidFill>
              </a:rPr>
              <a:t>= cd ..(</a:t>
            </a:r>
            <a:r>
              <a:rPr lang="ko-KR" altLang="en-US" sz="1050" smtClean="0">
                <a:solidFill>
                  <a:srgbClr val="2E9BCC"/>
                </a:solidFill>
              </a:rPr>
              <a:t>뒤로가기</a:t>
            </a:r>
            <a:r>
              <a:rPr lang="en-US" altLang="ko-KR" sz="1050" smtClean="0">
                <a:solidFill>
                  <a:srgbClr val="2E9BCC"/>
                </a:solidFill>
              </a:rPr>
              <a:t>) cd a(</a:t>
            </a:r>
            <a:r>
              <a:rPr lang="ko-KR" altLang="en-US" sz="1050" smtClean="0">
                <a:solidFill>
                  <a:srgbClr val="2E9BCC"/>
                </a:solidFill>
              </a:rPr>
              <a:t> </a:t>
            </a:r>
            <a:r>
              <a:rPr lang="en-US" altLang="ko-KR" sz="1050" smtClean="0">
                <a:solidFill>
                  <a:srgbClr val="2E9BCC"/>
                </a:solidFill>
              </a:rPr>
              <a:t>a</a:t>
            </a:r>
            <a:r>
              <a:rPr lang="ko-KR" altLang="en-US" sz="1050" smtClean="0">
                <a:solidFill>
                  <a:srgbClr val="2E9BCC"/>
                </a:solidFill>
              </a:rPr>
              <a:t>경로로 이동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mkdir (make directory </a:t>
            </a:r>
            <a:r>
              <a:rPr lang="ko-KR" altLang="en-US" sz="1050" smtClean="0">
                <a:solidFill>
                  <a:srgbClr val="2E9BCC"/>
                </a:solidFill>
              </a:rPr>
              <a:t>경로생성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응용</a:t>
            </a:r>
            <a:r>
              <a:rPr lang="en-US" altLang="ko-KR" sz="1050" smtClean="0">
                <a:solidFill>
                  <a:srgbClr val="2E9BCC"/>
                </a:solidFill>
              </a:rPr>
              <a:t>= mkdir a (a</a:t>
            </a:r>
            <a:r>
              <a:rPr lang="ko-KR" altLang="en-US" sz="1050" smtClean="0">
                <a:solidFill>
                  <a:srgbClr val="2E9BCC"/>
                </a:solidFill>
              </a:rPr>
              <a:t>라는 경로만들기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pwd (Prints the current Working Directory </a:t>
            </a:r>
            <a:r>
              <a:rPr lang="ko-KR" altLang="en-US" sz="1050" smtClean="0">
                <a:solidFill>
                  <a:srgbClr val="2E9BCC"/>
                </a:solidFill>
              </a:rPr>
              <a:t>현재 위치 표시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ls (list </a:t>
            </a:r>
            <a:r>
              <a:rPr lang="ko-KR" altLang="en-US" sz="1050" smtClean="0">
                <a:solidFill>
                  <a:srgbClr val="2E9BCC"/>
                </a:solidFill>
              </a:rPr>
              <a:t>현재경로에 있는 파일들 출력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</a:p>
          <a:p>
            <a:pPr>
              <a:defRPr/>
            </a:pPr>
            <a:endParaRPr lang="en-US" altLang="ko-KR" sz="105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u (undo</a:t>
            </a:r>
            <a:r>
              <a:rPr lang="ko-KR" altLang="en-US" sz="1050" smtClean="0">
                <a:solidFill>
                  <a:srgbClr val="2E9BCC"/>
                </a:solidFill>
              </a:rPr>
              <a:t>로 되돌리기 예로 </a:t>
            </a:r>
            <a:r>
              <a:rPr lang="en-US" altLang="ko-KR" sz="1050" smtClean="0">
                <a:solidFill>
                  <a:srgbClr val="2E9BCC"/>
                </a:solidFill>
              </a:rPr>
              <a:t>:vi </a:t>
            </a:r>
            <a:r>
              <a:rPr lang="ko-KR" altLang="en-US" sz="1050" smtClean="0">
                <a:solidFill>
                  <a:srgbClr val="2E9BCC"/>
                </a:solidFill>
              </a:rPr>
              <a:t>편집기에서 오타낸 경우 사용</a:t>
            </a:r>
            <a:r>
              <a:rPr lang="en-US" altLang="ko-KR" sz="1050" smtClean="0">
                <a:solidFill>
                  <a:srgbClr val="2E9BCC"/>
                </a:solidFill>
              </a:rPr>
              <a:t>)</a:t>
            </a:r>
            <a:endParaRPr lang="en-US" altLang="ko-KR" sz="1050" dirty="0">
              <a:solidFill>
                <a:srgbClr val="2E9BCC"/>
              </a:solidFill>
            </a:endParaRPr>
          </a:p>
        </p:txBody>
      </p:sp>
      <p:sp>
        <p:nvSpPr>
          <p:cNvPr id="9" name="직사각형 19"/>
          <p:cNvSpPr>
            <a:spLocks noChangeArrowheads="1"/>
          </p:cNvSpPr>
          <p:nvPr/>
        </p:nvSpPr>
        <p:spPr bwMode="auto">
          <a:xfrm>
            <a:off x="3311860" y="5307495"/>
            <a:ext cx="648072" cy="248283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3023828" y="5555778"/>
            <a:ext cx="432048" cy="493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7704" y="6049750"/>
            <a:ext cx="24122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netlist </a:t>
            </a:r>
            <a:r>
              <a:rPr lang="ko-KR" altLang="en-US" sz="1050" smtClean="0">
                <a:solidFill>
                  <a:srgbClr val="2E9BCC"/>
                </a:solidFill>
              </a:rPr>
              <a:t>인풋파일임</a:t>
            </a: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z="1050" smtClean="0">
                <a:solidFill>
                  <a:srgbClr val="2E9BCC"/>
                </a:solidFill>
              </a:rPr>
              <a:t>~.sp = spice program</a:t>
            </a:r>
            <a:r>
              <a:rPr lang="ko-KR" altLang="en-US" sz="1050" smtClean="0">
                <a:solidFill>
                  <a:srgbClr val="2E9BCC"/>
                </a:solidFill>
              </a:rPr>
              <a:t>의 약자</a:t>
            </a:r>
            <a:endParaRPr lang="en-US" altLang="ko-KR" sz="1050" smtClean="0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5" y="1916832"/>
            <a:ext cx="6700411" cy="3526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9572" y="988447"/>
            <a:ext cx="82323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 smtClean="0"/>
              <a:t>vi </a:t>
            </a:r>
            <a:r>
              <a:rPr lang="en-US" altLang="ko-KR" dirty="0" err="1" smtClean="0"/>
              <a:t>inv.sp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저장한 </a:t>
            </a:r>
            <a:r>
              <a:rPr lang="en-US" altLang="ko-KR" dirty="0" err="1" smtClean="0"/>
              <a:t>netlist</a:t>
            </a:r>
            <a:r>
              <a:rPr lang="ko-KR" altLang="en-US" dirty="0" smtClean="0"/>
              <a:t>파일을 </a:t>
            </a:r>
            <a:r>
              <a:rPr lang="ko-KR" altLang="en-US" smtClean="0"/>
              <a:t>본다</a:t>
            </a:r>
            <a:r>
              <a:rPr lang="en-US" altLang="ko-KR" smtClean="0"/>
              <a:t>. </a:t>
            </a:r>
            <a:r>
              <a:rPr lang="en-US" altLang="ko-KR" smtClean="0">
                <a:solidFill>
                  <a:srgbClr val="2E9BCC"/>
                </a:solidFill>
              </a:rPr>
              <a:t>(vi </a:t>
            </a:r>
            <a:r>
              <a:rPr lang="ko-KR" altLang="en-US" smtClean="0">
                <a:solidFill>
                  <a:srgbClr val="2E9BCC"/>
                </a:solidFill>
              </a:rPr>
              <a:t>편집기로 편집시작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INSERT </a:t>
            </a:r>
            <a:r>
              <a:rPr lang="ko-KR" altLang="en-US" smtClean="0"/>
              <a:t>키를 이용하여 </a:t>
            </a:r>
            <a:r>
              <a:rPr lang="en-US" altLang="ko-KR" smtClean="0">
                <a:solidFill>
                  <a:srgbClr val="2E9BCC"/>
                </a:solidFill>
              </a:rPr>
              <a:t>vi</a:t>
            </a:r>
            <a:r>
              <a:rPr lang="ko-KR" altLang="en-US" smtClean="0">
                <a:solidFill>
                  <a:srgbClr val="2E9BCC"/>
                </a:solidFill>
              </a:rPr>
              <a:t>편집기에서 시뮬레이션 돌릴 </a:t>
            </a:r>
            <a:r>
              <a:rPr lang="en-US" altLang="ko-KR" smtClean="0">
                <a:solidFill>
                  <a:srgbClr val="2E9BCC"/>
                </a:solidFill>
              </a:rPr>
              <a:t>netlist input</a:t>
            </a:r>
            <a:r>
              <a:rPr lang="ko-KR" altLang="en-US" smtClean="0">
                <a:solidFill>
                  <a:srgbClr val="2E9BCC"/>
                </a:solidFill>
              </a:rPr>
              <a:t>파일에서 </a:t>
            </a:r>
            <a:r>
              <a:rPr lang="en-US" altLang="ko-KR" smtClean="0">
                <a:solidFill>
                  <a:srgbClr val="2E9BCC"/>
                </a:solidFill>
              </a:rPr>
              <a:t>insert mode</a:t>
            </a:r>
            <a:r>
              <a:rPr lang="ko-KR" altLang="en-US" smtClean="0">
                <a:solidFill>
                  <a:srgbClr val="2E9BCC"/>
                </a:solidFill>
              </a:rPr>
              <a:t>로 변환 하여 입력이 가능하다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  <a:r>
              <a:rPr lang="ko-KR" altLang="en-US" smtClean="0">
                <a:solidFill>
                  <a:srgbClr val="2E9BCC"/>
                </a:solidFill>
              </a:rPr>
              <a:t> 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ko-KR" altLang="en-US" dirty="0" smtClean="0"/>
              <a:t>위의 빨간 상자와 같이 입력 값을 넣어준다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8255" y="4716383"/>
            <a:ext cx="3888432" cy="45166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55" y="1103618"/>
            <a:ext cx="3575651" cy="47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9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992929"/>
            <a:ext cx="82323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 smtClean="0"/>
              <a:t>                                   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smtClean="0">
              <a:solidFill>
                <a:srgbClr val="2E9BCC"/>
              </a:solidFill>
            </a:endParaRPr>
          </a:p>
          <a:p>
            <a:pPr>
              <a:defRPr/>
            </a:pPr>
            <a:endParaRPr lang="en-US" altLang="ko-KR">
              <a:solidFill>
                <a:srgbClr val="2E9BCC"/>
              </a:solidFill>
            </a:endParaRPr>
          </a:p>
          <a:p>
            <a:pPr>
              <a:defRPr/>
            </a:pPr>
            <a:endParaRPr lang="en-US" altLang="ko-KR" smtClean="0">
              <a:solidFill>
                <a:srgbClr val="2E9BCC"/>
              </a:solidFill>
            </a:endParaRPr>
          </a:p>
          <a:p>
            <a:pPr>
              <a:defRPr/>
            </a:pPr>
            <a:endParaRPr lang="en-US" altLang="ko-KR">
              <a:solidFill>
                <a:srgbClr val="2E9BCC"/>
              </a:solidFill>
            </a:endParaRPr>
          </a:p>
          <a:p>
            <a:pPr>
              <a:defRPr/>
            </a:pPr>
            <a:endParaRPr lang="en-US" altLang="ko-KR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mtClean="0">
                <a:solidFill>
                  <a:srgbClr val="2E9BCC"/>
                </a:solidFill>
              </a:rPr>
              <a:t>esc</a:t>
            </a:r>
            <a:r>
              <a:rPr lang="ko-KR" altLang="en-US" smtClean="0">
                <a:solidFill>
                  <a:srgbClr val="2E9BCC"/>
                </a:solidFill>
              </a:rPr>
              <a:t>를 누르면 </a:t>
            </a:r>
            <a:r>
              <a:rPr lang="en-US" altLang="ko-KR" smtClean="0">
                <a:solidFill>
                  <a:srgbClr val="2E9BCC"/>
                </a:solidFill>
              </a:rPr>
              <a:t>insert mode</a:t>
            </a:r>
            <a:r>
              <a:rPr lang="ko-KR" altLang="en-US" smtClean="0">
                <a:solidFill>
                  <a:srgbClr val="2E9BCC"/>
                </a:solidFill>
              </a:rPr>
              <a:t>에서 빠져나와지고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en-US" altLang="ko-KR" smtClean="0"/>
              <a:t>:</a:t>
            </a:r>
            <a:r>
              <a:rPr lang="en-US" altLang="ko-KR" dirty="0" err="1" smtClean="0"/>
              <a:t>wq</a:t>
            </a:r>
            <a:r>
              <a:rPr lang="ko-KR" altLang="en-US" smtClean="0"/>
              <a:t>를 이용하여 </a:t>
            </a:r>
            <a:r>
              <a:rPr lang="en-US" altLang="ko-KR" smtClean="0"/>
              <a:t>vi</a:t>
            </a:r>
            <a:r>
              <a:rPr lang="ko-KR" altLang="en-US" smtClean="0"/>
              <a:t>편집기에서 나와준다</a:t>
            </a:r>
            <a:r>
              <a:rPr lang="en-US" altLang="ko-KR" smtClean="0"/>
              <a:t>. </a:t>
            </a:r>
            <a:r>
              <a:rPr lang="en-US" altLang="ko-KR" smtClean="0">
                <a:solidFill>
                  <a:srgbClr val="2E9BCC"/>
                </a:solidFill>
              </a:rPr>
              <a:t>( </a:t>
            </a:r>
            <a:r>
              <a:rPr lang="ko-KR" altLang="en-US" smtClean="0">
                <a:solidFill>
                  <a:srgbClr val="2E9BCC"/>
                </a:solidFill>
              </a:rPr>
              <a:t>참고로 </a:t>
            </a:r>
            <a:r>
              <a:rPr lang="en-US" altLang="ko-KR" smtClean="0">
                <a:solidFill>
                  <a:srgbClr val="2E9BCC"/>
                </a:solidFill>
              </a:rPr>
              <a:t>, :w</a:t>
            </a:r>
            <a:r>
              <a:rPr lang="ko-KR" altLang="en-US" smtClean="0">
                <a:solidFill>
                  <a:srgbClr val="2E9BCC"/>
                </a:solidFill>
              </a:rPr>
              <a:t>는 저장</a:t>
            </a:r>
            <a:r>
              <a:rPr lang="en-US" altLang="ko-KR" smtClean="0">
                <a:solidFill>
                  <a:srgbClr val="2E9BCC"/>
                </a:solidFill>
              </a:rPr>
              <a:t>, :q</a:t>
            </a:r>
            <a:r>
              <a:rPr lang="ko-KR" altLang="en-US" smtClean="0">
                <a:solidFill>
                  <a:srgbClr val="2E9BCC"/>
                </a:solidFill>
              </a:rPr>
              <a:t>는 나가기 명령어임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  <a:endParaRPr lang="en-US" altLang="ko-KR" dirty="0" smtClean="0">
              <a:solidFill>
                <a:srgbClr val="2E9BCC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34193"/>
              </p:ext>
            </p:extLst>
          </p:nvPr>
        </p:nvGraphicFramePr>
        <p:xfrm>
          <a:off x="287522" y="2636912"/>
          <a:ext cx="7356139" cy="1141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61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1.1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0.1n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0.1n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40n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최솟값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최댓값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Delay time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Rising</a:t>
                      </a:r>
                      <a:r>
                        <a:rPr lang="en-US" altLang="ko-KR" sz="1600" baseline="0" dirty="0" smtClean="0"/>
                        <a:t> time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Falling time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Value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인 구간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총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구간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95004"/>
            <a:ext cx="8015323" cy="120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1580" y="3837870"/>
            <a:ext cx="5027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2E9BCC"/>
                </a:solidFill>
              </a:rPr>
              <a:t>PULSE Source Function </a:t>
            </a:r>
            <a:r>
              <a:rPr lang="ko-KR" altLang="en-US" smtClean="0">
                <a:solidFill>
                  <a:srgbClr val="2E9BCC"/>
                </a:solidFill>
              </a:rPr>
              <a:t>을 줄 수 있다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</a:p>
          <a:p>
            <a:r>
              <a:rPr lang="ko-KR" altLang="en-US" smtClean="0">
                <a:solidFill>
                  <a:srgbClr val="2E9BCC"/>
                </a:solidFill>
              </a:rPr>
              <a:t>이 </a:t>
            </a:r>
            <a:r>
              <a:rPr lang="en-US" altLang="ko-KR" smtClean="0">
                <a:solidFill>
                  <a:srgbClr val="2E9BCC"/>
                </a:solidFill>
              </a:rPr>
              <a:t>Fuction</a:t>
            </a:r>
            <a:r>
              <a:rPr lang="ko-KR" altLang="en-US" smtClean="0">
                <a:solidFill>
                  <a:srgbClr val="2E9BCC"/>
                </a:solidFill>
              </a:rPr>
              <a:t>은 총구간 </a:t>
            </a:r>
            <a:r>
              <a:rPr lang="en-US" altLang="ko-KR" smtClean="0">
                <a:solidFill>
                  <a:srgbClr val="2E9BCC"/>
                </a:solidFill>
              </a:rPr>
              <a:t>40n</a:t>
            </a:r>
            <a:r>
              <a:rPr lang="ko-KR" altLang="en-US" smtClean="0">
                <a:solidFill>
                  <a:srgbClr val="2E9BCC"/>
                </a:solidFill>
              </a:rPr>
              <a:t>가 </a:t>
            </a:r>
            <a:r>
              <a:rPr lang="ko-KR" altLang="en-US" smtClean="0">
                <a:solidFill>
                  <a:srgbClr val="FF0000"/>
                </a:solidFill>
              </a:rPr>
              <a:t>반복</a:t>
            </a:r>
            <a:r>
              <a:rPr lang="ko-KR" altLang="en-US" smtClean="0">
                <a:solidFill>
                  <a:srgbClr val="2E9BCC"/>
                </a:solidFill>
              </a:rPr>
              <a:t>하는 함수이다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13980" y="1703438"/>
            <a:ext cx="7858420" cy="437004"/>
          </a:xfrm>
          <a:prstGeom prst="rect">
            <a:avLst/>
          </a:prstGeom>
          <a:noFill/>
          <a:ln w="50800">
            <a:solidFill>
              <a:srgbClr val="2E9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627784" y="2140442"/>
            <a:ext cx="72008" cy="1756610"/>
          </a:xfrm>
          <a:prstGeom prst="straightConnector1">
            <a:avLst/>
          </a:prstGeom>
          <a:ln>
            <a:solidFill>
              <a:srgbClr val="2E9BC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29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2" y="1496855"/>
            <a:ext cx="6962775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104" y="860886"/>
            <a:ext cx="675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2E9BCC"/>
                </a:solidFill>
              </a:rPr>
              <a:t>(</a:t>
            </a:r>
            <a:r>
              <a:rPr lang="ko-KR" altLang="en-US" smtClean="0">
                <a:solidFill>
                  <a:srgbClr val="2E9BCC"/>
                </a:solidFill>
              </a:rPr>
              <a:t>참고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  <a:r>
              <a:rPr lang="en-US" altLang="ko-KR" smtClean="0">
                <a:solidFill>
                  <a:srgbClr val="2E9BCC"/>
                </a:solidFill>
              </a:rPr>
              <a:t>PULSE </a:t>
            </a:r>
            <a:r>
              <a:rPr lang="ko-KR" altLang="en-US" smtClean="0">
                <a:solidFill>
                  <a:srgbClr val="2E9BCC"/>
                </a:solidFill>
              </a:rPr>
              <a:t>외에도 </a:t>
            </a:r>
            <a:r>
              <a:rPr lang="en-US" altLang="ko-KR" smtClean="0">
                <a:solidFill>
                  <a:srgbClr val="2E9BCC"/>
                </a:solidFill>
              </a:rPr>
              <a:t>PWL</a:t>
            </a:r>
            <a:r>
              <a:rPr lang="ko-KR" altLang="en-US" smtClean="0">
                <a:solidFill>
                  <a:srgbClr val="2E9BCC"/>
                </a:solidFill>
              </a:rPr>
              <a:t>이라는</a:t>
            </a:r>
            <a:r>
              <a:rPr lang="en-US" altLang="ko-KR" smtClean="0">
                <a:solidFill>
                  <a:srgbClr val="2E9BCC"/>
                </a:solidFill>
              </a:rPr>
              <a:t> Source Function </a:t>
            </a:r>
            <a:r>
              <a:rPr lang="ko-KR" altLang="en-US" smtClean="0">
                <a:solidFill>
                  <a:srgbClr val="2E9BCC"/>
                </a:solidFill>
              </a:rPr>
              <a:t>을 줄 수 있다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</a:p>
          <a:p>
            <a:r>
              <a:rPr lang="ko-KR" altLang="en-US" smtClean="0">
                <a:solidFill>
                  <a:srgbClr val="2E9BCC"/>
                </a:solidFill>
              </a:rPr>
              <a:t>이것은 원하는 포인트에 임의로 볼티지를 줄 수 있다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4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2971" y="1061028"/>
            <a:ext cx="82323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 err="1" smtClean="0"/>
              <a:t>hspice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inv.sp</a:t>
            </a:r>
            <a:r>
              <a:rPr lang="en-US" altLang="ko-KR" dirty="0" smtClean="0"/>
              <a:t> 	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inverter </a:t>
            </a:r>
            <a:r>
              <a:rPr lang="en-US" altLang="ko-KR" dirty="0" err="1" smtClean="0"/>
              <a:t>netlist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hspice</a:t>
            </a:r>
            <a:r>
              <a:rPr lang="ko-KR" altLang="en-US" dirty="0" smtClean="0"/>
              <a:t>로 시뮬레이션 돌린다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 smtClean="0"/>
              <a:t>‘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job concluded</a:t>
            </a:r>
            <a:r>
              <a:rPr lang="ko-KR" altLang="en-US" dirty="0" smtClean="0"/>
              <a:t>가 뜨면 제대로 시뮬레이션이 된 것이다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 smtClean="0"/>
              <a:t>job aborted</a:t>
            </a:r>
            <a:r>
              <a:rPr lang="ko-KR" altLang="en-US" dirty="0" smtClean="0"/>
              <a:t>가 뜨면 에러가 발생한 것이므로 에러를 확인 후 고쳐준다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6" y="1290643"/>
            <a:ext cx="3448050" cy="447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63" y="2477861"/>
            <a:ext cx="5133975" cy="981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5" y="3994405"/>
            <a:ext cx="49339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5110" y="3526556"/>
            <a:ext cx="82323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창에서 </a:t>
            </a:r>
            <a:endParaRPr lang="en-US" altLang="ko-KR" dirty="0" smtClean="0"/>
          </a:p>
          <a:p>
            <a:r>
              <a:rPr lang="en-US" altLang="ko-KR" b="1" dirty="0" smtClean="0"/>
              <a:t>Tools -&gt; ADE L </a:t>
            </a:r>
            <a:endParaRPr lang="en-US" altLang="ko-KR" b="1" dirty="0"/>
          </a:p>
          <a:p>
            <a:r>
              <a:rPr lang="en-US" altLang="ko-KR" dirty="0" smtClean="0"/>
              <a:t>ADE L </a:t>
            </a:r>
            <a:r>
              <a:rPr lang="ko-KR" altLang="en-US" dirty="0" smtClean="0"/>
              <a:t>창이 뜨면 </a:t>
            </a:r>
            <a:endParaRPr lang="en-US" altLang="ko-KR" dirty="0" smtClean="0"/>
          </a:p>
          <a:p>
            <a:r>
              <a:rPr lang="en-US" altLang="ko-KR" b="1" dirty="0" smtClean="0"/>
              <a:t>Tools -&gt; calculator</a:t>
            </a:r>
            <a:endParaRPr lang="en-US" altLang="ko-KR" b="1" dirty="0"/>
          </a:p>
          <a:p>
            <a:r>
              <a:rPr lang="en-US" altLang="ko-KR" dirty="0" smtClean="0"/>
              <a:t>Calculator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r>
              <a:rPr lang="en-US" altLang="ko-KR" b="1" dirty="0" smtClean="0"/>
              <a:t>Tools -&gt; </a:t>
            </a:r>
            <a:r>
              <a:rPr lang="en-US" altLang="ko-KR" b="1" dirty="0" err="1" smtClean="0"/>
              <a:t>Broswer</a:t>
            </a:r>
            <a:r>
              <a:rPr lang="en-US" altLang="ko-KR" b="1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새로 뜬 창에서 </a:t>
            </a:r>
            <a:endParaRPr lang="en-US" altLang="ko-KR" dirty="0" smtClean="0"/>
          </a:p>
          <a:p>
            <a:r>
              <a:rPr lang="en-US" altLang="ko-KR" dirty="0" smtClean="0"/>
              <a:t>File -&gt; Open Result </a:t>
            </a:r>
            <a:r>
              <a:rPr lang="ko-KR" altLang="en-US" dirty="0" smtClean="0"/>
              <a:t>를 누른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자신이 </a:t>
            </a:r>
            <a:r>
              <a:rPr lang="en-US" altLang="ko-KR" dirty="0" smtClean="0"/>
              <a:t>Spice</a:t>
            </a:r>
            <a:r>
              <a:rPr lang="ko-KR" altLang="en-US" dirty="0" smtClean="0"/>
              <a:t>를 돌린 폴더를 </a:t>
            </a:r>
            <a:r>
              <a:rPr lang="ko-KR" altLang="en-US" smtClean="0"/>
              <a:t>클릭</a:t>
            </a:r>
            <a:r>
              <a:rPr lang="en-US" altLang="ko-KR" smtClean="0"/>
              <a:t>.</a:t>
            </a:r>
          </a:p>
          <a:p>
            <a:r>
              <a:rPr lang="en-US" altLang="ko-KR" smtClean="0">
                <a:solidFill>
                  <a:srgbClr val="2E9BCC"/>
                </a:solidFill>
              </a:rPr>
              <a:t>(</a:t>
            </a:r>
            <a:r>
              <a:rPr lang="ko-KR" altLang="en-US" smtClean="0">
                <a:solidFill>
                  <a:srgbClr val="2E9BCC"/>
                </a:solidFill>
              </a:rPr>
              <a:t>초기 위치가 </a:t>
            </a:r>
            <a:r>
              <a:rPr lang="en-US" altLang="ko-KR" smtClean="0">
                <a:solidFill>
                  <a:srgbClr val="2E9BCC"/>
                </a:solidFill>
              </a:rPr>
              <a:t>inv.sp</a:t>
            </a:r>
            <a:r>
              <a:rPr lang="ko-KR" altLang="en-US" smtClean="0">
                <a:solidFill>
                  <a:srgbClr val="2E9BCC"/>
                </a:solidFill>
              </a:rPr>
              <a:t>로 되어있을텐데 그 상위 폴더인 </a:t>
            </a:r>
            <a:r>
              <a:rPr lang="en-US" altLang="ko-KR" smtClean="0">
                <a:solidFill>
                  <a:srgbClr val="2E9BCC"/>
                </a:solidFill>
              </a:rPr>
              <a:t>INV</a:t>
            </a:r>
            <a:r>
              <a:rPr lang="ko-KR" altLang="en-US" smtClean="0">
                <a:solidFill>
                  <a:srgbClr val="2E9BCC"/>
                </a:solidFill>
              </a:rPr>
              <a:t>폴더를 클릭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r>
              <a:rPr lang="en-US" altLang="ko-KR" dirty="0" err="1" smtClean="0"/>
              <a:t>TimeSweep</a:t>
            </a:r>
            <a:r>
              <a:rPr lang="ko-KR" altLang="en-US" dirty="0" smtClean="0"/>
              <a:t>을 더블클릭 해 변수를 더블 클릭하면 파형을 볼 수 있음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4" y="1016732"/>
            <a:ext cx="70199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8" y="880183"/>
            <a:ext cx="5112568" cy="2512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0545" y="4312905"/>
            <a:ext cx="28611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글씨가 깨져서 나오는 경우</a:t>
            </a:r>
            <a:r>
              <a:rPr lang="en-US" altLang="ko-KR" smtClean="0">
                <a:solidFill>
                  <a:srgbClr val="2E9BCC"/>
                </a:solidFill>
              </a:rPr>
              <a:t>(</a:t>
            </a:r>
            <a:r>
              <a:rPr lang="ko-KR" altLang="en-US" smtClean="0">
                <a:solidFill>
                  <a:srgbClr val="2E9BCC"/>
                </a:solidFill>
              </a:rPr>
              <a:t>ㅁㅁㅁ 네모글씨 출력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</a:p>
          <a:p>
            <a:r>
              <a:rPr lang="ko-KR" altLang="en-US" smtClean="0">
                <a:solidFill>
                  <a:srgbClr val="2E9BCC"/>
                </a:solidFill>
              </a:rPr>
              <a:t>깨진 글씨 더블클릭해서 폰트 </a:t>
            </a:r>
            <a:r>
              <a:rPr lang="en-US" altLang="ko-KR" smtClean="0">
                <a:solidFill>
                  <a:srgbClr val="2E9BCC"/>
                </a:solidFill>
              </a:rPr>
              <a:t>fixed</a:t>
            </a:r>
            <a:r>
              <a:rPr lang="ko-KR" altLang="en-US" smtClean="0">
                <a:solidFill>
                  <a:srgbClr val="2E9BCC"/>
                </a:solidFill>
              </a:rPr>
              <a:t>로 바꿔서 글씨 정상적으로 출력해야함</a:t>
            </a:r>
            <a:endParaRPr lang="en-US" altLang="ko-KR" smtClean="0">
              <a:solidFill>
                <a:srgbClr val="2E9BCC"/>
              </a:solidFill>
            </a:endParaRPr>
          </a:p>
          <a:p>
            <a:r>
              <a:rPr lang="ko-KR" altLang="en-US" smtClean="0">
                <a:solidFill>
                  <a:srgbClr val="2E9BCC"/>
                </a:solidFill>
              </a:rPr>
              <a:t>과제 제출시 그래프 </a:t>
            </a:r>
            <a:r>
              <a:rPr lang="en-US" altLang="ko-KR" smtClean="0">
                <a:solidFill>
                  <a:srgbClr val="2E9BCC"/>
                </a:solidFill>
              </a:rPr>
              <a:t>x,y</a:t>
            </a:r>
            <a:r>
              <a:rPr lang="ko-KR" altLang="en-US" smtClean="0">
                <a:solidFill>
                  <a:srgbClr val="2E9BCC"/>
                </a:solidFill>
              </a:rPr>
              <a:t>축값 글씨 깨진채로 제출하면 감점</a:t>
            </a:r>
            <a:endParaRPr lang="ko-KR" altLang="en-US">
              <a:solidFill>
                <a:srgbClr val="2E9BCC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77" y="3501008"/>
            <a:ext cx="3057525" cy="762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77" y="4259341"/>
            <a:ext cx="4884475" cy="24393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99692" y="3501008"/>
            <a:ext cx="504056" cy="4873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73368" y="982045"/>
            <a:ext cx="2861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출력 파형은 하나의 그래프에서 나오는데</a:t>
            </a:r>
            <a:r>
              <a:rPr lang="en-US" altLang="ko-KR" smtClean="0">
                <a:solidFill>
                  <a:srgbClr val="2E9BCC"/>
                </a:solidFill>
              </a:rPr>
              <a:t>,</a:t>
            </a:r>
          </a:p>
          <a:p>
            <a:r>
              <a:rPr lang="ko-KR" altLang="en-US" smtClean="0">
                <a:solidFill>
                  <a:srgbClr val="2E9BCC"/>
                </a:solidFill>
              </a:rPr>
              <a:t>상단의 </a:t>
            </a:r>
            <a:r>
              <a:rPr lang="en-US" altLang="ko-KR" smtClean="0">
                <a:solidFill>
                  <a:srgbClr val="2E9BCC"/>
                </a:solidFill>
              </a:rPr>
              <a:t>split current strip</a:t>
            </a:r>
            <a:r>
              <a:rPr lang="ko-KR" altLang="en-US" smtClean="0">
                <a:solidFill>
                  <a:srgbClr val="2E9BCC"/>
                </a:solidFill>
              </a:rPr>
              <a:t>을 눌러서 분리해서 관찰 할 수 있다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  <a:endParaRPr lang="ko-KR" altLang="en-US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3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789" y="880183"/>
            <a:ext cx="4000348" cy="3511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516" y="1160748"/>
            <a:ext cx="82323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Library Manager</a:t>
            </a:r>
            <a:r>
              <a:rPr lang="ko-KR" altLang="en-US" dirty="0" smtClean="0"/>
              <a:t>의 </a:t>
            </a:r>
            <a:endParaRPr lang="en-US" altLang="ko-KR" dirty="0" smtClean="0"/>
          </a:p>
          <a:p>
            <a:r>
              <a:rPr lang="ko-KR" altLang="en-US" dirty="0" smtClean="0"/>
              <a:t>자신의 </a:t>
            </a:r>
            <a:r>
              <a:rPr lang="en-US" altLang="ko-KR" dirty="0" smtClean="0"/>
              <a:t>Schematics </a:t>
            </a:r>
            <a:r>
              <a:rPr lang="ko-KR" altLang="en-US" dirty="0" smtClean="0"/>
              <a:t>이 있는 </a:t>
            </a:r>
            <a:endParaRPr lang="en-US" altLang="ko-KR" dirty="0" smtClean="0"/>
          </a:p>
          <a:p>
            <a:r>
              <a:rPr lang="en-US" altLang="ko-KR" dirty="0" smtClean="0"/>
              <a:t>Library &amp; Cell &amp; view</a:t>
            </a:r>
            <a:r>
              <a:rPr lang="ko-KR" altLang="en-US" dirty="0" smtClean="0"/>
              <a:t>창에서 </a:t>
            </a:r>
            <a:endParaRPr lang="en-US" altLang="ko-KR" dirty="0" smtClean="0"/>
          </a:p>
          <a:p>
            <a:r>
              <a:rPr lang="en-US" altLang="ko-KR" dirty="0" smtClean="0"/>
              <a:t>File -&gt; New -&gt; </a:t>
            </a:r>
            <a:r>
              <a:rPr lang="en-US" altLang="ko-KR" dirty="0" err="1" smtClean="0"/>
              <a:t>CellView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Schematics</a:t>
            </a:r>
            <a:r>
              <a:rPr lang="ko-KR" altLang="en-US" dirty="0" smtClean="0"/>
              <a:t>와 같은 이름으로 </a:t>
            </a:r>
            <a:endParaRPr lang="en-US" altLang="ko-KR" dirty="0" smtClean="0"/>
          </a:p>
          <a:p>
            <a:r>
              <a:rPr lang="en-US" altLang="ko-KR" dirty="0" smtClean="0"/>
              <a:t>Type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layout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-&gt; OK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검은 화면의 좌측에 </a:t>
            </a:r>
            <a:endParaRPr lang="en-US" altLang="ko-KR" dirty="0"/>
          </a:p>
          <a:p>
            <a:r>
              <a:rPr lang="ko-KR" altLang="en-US" dirty="0" smtClean="0"/>
              <a:t>우측과 같은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가 보이면 성공</a:t>
            </a:r>
            <a:r>
              <a:rPr lang="en-US" altLang="ko-KR" dirty="0" smtClean="0"/>
              <a:t>! </a:t>
            </a:r>
            <a:r>
              <a:rPr lang="ko-KR" altLang="en-US" dirty="0" smtClean="0"/>
              <a:t>혹시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가 없다면</a:t>
            </a:r>
            <a:endParaRPr lang="en-US" altLang="ko-KR" dirty="0" smtClean="0"/>
          </a:p>
          <a:p>
            <a:r>
              <a:rPr lang="en-US" altLang="ko-KR" dirty="0" smtClean="0"/>
              <a:t>Library </a:t>
            </a:r>
            <a:r>
              <a:rPr lang="ko-KR" altLang="en-US" dirty="0" smtClean="0"/>
              <a:t>생성시 </a:t>
            </a:r>
            <a:r>
              <a:rPr lang="en-US" altLang="ko-KR" dirty="0" smtClean="0"/>
              <a:t>Tech</a:t>
            </a:r>
            <a:r>
              <a:rPr lang="ko-KR" altLang="en-US" dirty="0" smtClean="0"/>
              <a:t>파일을 잘못 불러온 것임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이럴 땐 </a:t>
            </a:r>
            <a:endParaRPr lang="en-US" altLang="ko-KR" dirty="0" smtClean="0"/>
          </a:p>
          <a:p>
            <a:r>
              <a:rPr lang="en-US" altLang="ko-KR" dirty="0" smtClean="0"/>
              <a:t>Library</a:t>
            </a:r>
            <a:r>
              <a:rPr lang="ko-KR" altLang="en-US" dirty="0" smtClean="0"/>
              <a:t>를 다시 만들어야 함</a:t>
            </a:r>
            <a:r>
              <a:rPr lang="en-US" altLang="ko-KR" dirty="0" smtClean="0"/>
              <a:t>..</a:t>
            </a:r>
          </a:p>
          <a:p>
            <a:endParaRPr lang="en-US" altLang="ko-KR" dirty="0"/>
          </a:p>
          <a:p>
            <a:r>
              <a:rPr lang="ko-KR" altLang="en-US" dirty="0" smtClean="0"/>
              <a:t>그리고 </a:t>
            </a:r>
            <a:r>
              <a:rPr lang="ko-KR" altLang="en-US" dirty="0" smtClean="0">
                <a:solidFill>
                  <a:srgbClr val="FF0000"/>
                </a:solidFill>
              </a:rPr>
              <a:t>우측 그림처럼 색색의 </a:t>
            </a:r>
            <a:r>
              <a:rPr lang="en-US" altLang="ko-KR" dirty="0" smtClean="0">
                <a:solidFill>
                  <a:srgbClr val="FF0000"/>
                </a:solidFill>
              </a:rPr>
              <a:t>layer</a:t>
            </a:r>
            <a:r>
              <a:rPr lang="ko-KR" altLang="en-US" dirty="0" smtClean="0">
                <a:solidFill>
                  <a:srgbClr val="FF0000"/>
                </a:solidFill>
              </a:rPr>
              <a:t>가 아닌 그냥 노란색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Layer</a:t>
            </a:r>
            <a:r>
              <a:rPr lang="ko-KR" altLang="en-US" dirty="0" smtClean="0">
                <a:solidFill>
                  <a:srgbClr val="FF0000"/>
                </a:solidFill>
              </a:rPr>
              <a:t>로만 </a:t>
            </a:r>
            <a:r>
              <a:rPr lang="ko-KR" altLang="en-US" smtClean="0">
                <a:solidFill>
                  <a:srgbClr val="FF0000"/>
                </a:solidFill>
              </a:rPr>
              <a:t>구성되어있을 경우만</a:t>
            </a:r>
            <a:r>
              <a:rPr lang="en-US" altLang="ko-KR" smtClean="0">
                <a:solidFill>
                  <a:srgbClr val="FF0000"/>
                </a:solidFill>
              </a:rPr>
              <a:t>!</a:t>
            </a:r>
            <a:r>
              <a:rPr lang="ko-KR" altLang="en-US" smtClean="0">
                <a:solidFill>
                  <a:srgbClr val="FF0000"/>
                </a:solidFill>
              </a:rPr>
              <a:t> 다음페이지대로 하세요</a:t>
            </a:r>
            <a:r>
              <a:rPr lang="en-US" altLang="ko-KR" smtClean="0">
                <a:solidFill>
                  <a:srgbClr val="FF0000"/>
                </a:solidFill>
              </a:rPr>
              <a:t>.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…</a:t>
            </a:r>
            <a:r>
              <a:rPr lang="ko-KR" altLang="en-US" dirty="0" smtClean="0"/>
              <a:t>다음페이지에서 계속</a:t>
            </a:r>
            <a:r>
              <a:rPr lang="en-US" altLang="ko-KR" dirty="0" smtClean="0"/>
              <a:t>…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99" y="1916832"/>
            <a:ext cx="16478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516" y="1160748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CDS.log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Tools </a:t>
            </a:r>
            <a:r>
              <a:rPr lang="en-US" altLang="ko-KR" smtClean="0"/>
              <a:t>-&gt; Display </a:t>
            </a:r>
            <a:r>
              <a:rPr lang="en-US" altLang="ko-KR" dirty="0" smtClean="0"/>
              <a:t>Resource Manager -&gt; Merge -&gt; OK -&gt; Cancel</a:t>
            </a:r>
          </a:p>
          <a:p>
            <a:r>
              <a:rPr lang="ko-KR" altLang="en-US" dirty="0" smtClean="0"/>
              <a:t>과정을 거치면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reload</a:t>
            </a:r>
            <a:r>
              <a:rPr lang="ko-KR" altLang="en-US" dirty="0" smtClean="0"/>
              <a:t>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4" y="1016732"/>
            <a:ext cx="70199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TextBox 23"/>
          <p:cNvSpPr txBox="1">
            <a:spLocks noChangeArrowheads="1"/>
          </p:cNvSpPr>
          <p:nvPr/>
        </p:nvSpPr>
        <p:spPr bwMode="auto">
          <a:xfrm>
            <a:off x="196057" y="4401616"/>
            <a:ext cx="907256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 -&gt; new -&gt; cell view</a:t>
            </a: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type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(cell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역시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schematic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동일하게 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그릴 수 있는 창이 나타난다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레이아웃에서는 단축키가 엄청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많이쓰인다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r(</a:t>
            </a:r>
            <a:r>
              <a:rPr lang="ko-KR" altLang="en-US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사각형을 </a:t>
            </a:r>
            <a:r>
              <a:rPr lang="ko-KR" altLang="en-US" sz="1800" dirty="0" err="1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그릴때</a:t>
            </a:r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m(</a:t>
            </a:r>
            <a:r>
              <a:rPr lang="ko-KR" altLang="en-US" sz="1800" dirty="0" err="1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이동시킬때</a:t>
            </a:r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c(</a:t>
            </a:r>
            <a:r>
              <a:rPr lang="ko-KR" altLang="en-US" sz="1800" dirty="0" err="1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복사할때</a:t>
            </a:r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s(</a:t>
            </a:r>
            <a:r>
              <a:rPr lang="ko-KR" altLang="en-US" sz="1800" err="1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늘릴때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),k(</a:t>
            </a:r>
            <a:r>
              <a:rPr lang="ko-KR" altLang="en-US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줄자</a:t>
            </a:r>
            <a:r>
              <a:rPr lang="en-US" altLang="ko-KR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-edge</a:t>
            </a:r>
            <a:r>
              <a:rPr lang="ko-KR" altLang="en-US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체크는 풀고 사용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 q(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소자 정보확인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소자 길이 값 직접설정가능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800" dirty="0" err="1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Shift+z</a:t>
            </a:r>
            <a:r>
              <a:rPr lang="en-US" altLang="ko-KR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(zoom-out), </a:t>
            </a:r>
            <a:endParaRPr lang="en-US" altLang="ko-KR" sz="1800" dirty="0" smtClean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 dirty="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ctrl</a:t>
            </a:r>
            <a:r>
              <a:rPr lang="ko-KR" altLang="en-US" sz="1800" dirty="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z(zoom-in</a:t>
            </a:r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f(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가운데로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,del(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지우기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,e(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포인터 간격 미세하게 조절가능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snap spacing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2" descr="C:\Users\wooseok\Desktop\우석\캡쳐\manual\K-1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t="5014" r="44484" b="34669"/>
          <a:stretch>
            <a:fillRect/>
          </a:stretch>
        </p:blipFill>
        <p:spPr bwMode="auto">
          <a:xfrm>
            <a:off x="534988" y="1304925"/>
            <a:ext cx="3729037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wooseok\Desktop\우석\캡쳐\manual\K-11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t="8707" r="24471"/>
          <a:stretch>
            <a:fillRect/>
          </a:stretch>
        </p:blipFill>
        <p:spPr bwMode="auto">
          <a:xfrm>
            <a:off x="4732338" y="1520825"/>
            <a:ext cx="3546475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67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4412" y="2415361"/>
            <a:ext cx="8172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Xming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경로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/>
          </a:p>
          <a:p>
            <a:r>
              <a:rPr lang="en-US" altLang="ko-KR" dirty="0" smtClean="0"/>
              <a:t>            https</a:t>
            </a:r>
            <a:r>
              <a:rPr lang="en-US" altLang="ko-KR" dirty="0"/>
              <a:t>://sourceforge.net/projects/xming/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8905" y="4458370"/>
            <a:ext cx="7950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Putty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경로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            네이버에서 </a:t>
            </a:r>
            <a:r>
              <a:rPr lang="en-US" altLang="ko-KR" dirty="0" smtClean="0"/>
              <a:t>putty </a:t>
            </a:r>
            <a:r>
              <a:rPr lang="ko-KR" altLang="en-US" dirty="0" smtClean="0"/>
              <a:t>검색 후 바로 다운로드 가능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719572" y="5132486"/>
            <a:ext cx="468052" cy="294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719572" y="3120626"/>
            <a:ext cx="468052" cy="294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188" y="1431972"/>
            <a:ext cx="5263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Xming</a:t>
            </a:r>
            <a:r>
              <a:rPr lang="ko-KR" altLang="en-US" sz="2400" dirty="0"/>
              <a:t>과 </a:t>
            </a:r>
            <a:r>
              <a:rPr lang="en-US" altLang="ko-KR" sz="2400" dirty="0"/>
              <a:t>putty</a:t>
            </a:r>
            <a:r>
              <a:rPr lang="ko-KR" altLang="en-US" sz="2400" dirty="0"/>
              <a:t>를 설치한다</a:t>
            </a:r>
            <a:r>
              <a:rPr lang="en-US" altLang="ko-KR" sz="2400" dirty="0"/>
              <a:t>.</a:t>
            </a: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55977" y="952632"/>
            <a:ext cx="42526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학교에서 사용하는 </a:t>
            </a:r>
            <a:r>
              <a:rPr lang="en-US" altLang="ko-KR" sz="1050" smtClean="0">
                <a:solidFill>
                  <a:srgbClr val="2E9BCC"/>
                </a:solidFill>
              </a:rPr>
              <a:t>linux </a:t>
            </a:r>
            <a:r>
              <a:rPr lang="ko-KR" altLang="en-US" sz="1050" smtClean="0">
                <a:solidFill>
                  <a:srgbClr val="2E9BCC"/>
                </a:solidFill>
              </a:rPr>
              <a:t>서버에 라이센스가 저장이 되어있기때문임</a:t>
            </a:r>
            <a:r>
              <a:rPr lang="en-US" altLang="ko-KR" sz="1050" smtClean="0">
                <a:solidFill>
                  <a:srgbClr val="2E9BCC"/>
                </a:solidFill>
              </a:rPr>
              <a:t>,</a:t>
            </a: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취업을하거나 대학원에 진학하면 대부분 </a:t>
            </a:r>
            <a:r>
              <a:rPr lang="en-US" altLang="ko-KR" sz="1050" smtClean="0">
                <a:solidFill>
                  <a:srgbClr val="2E9BCC"/>
                </a:solidFill>
              </a:rPr>
              <a:t>Linux</a:t>
            </a:r>
            <a:r>
              <a:rPr lang="ko-KR" altLang="en-US" sz="1050" smtClean="0">
                <a:solidFill>
                  <a:srgbClr val="2E9BCC"/>
                </a:solidFill>
              </a:rPr>
              <a:t>를 써보기때문에 </a:t>
            </a:r>
            <a:r>
              <a:rPr lang="en-US" altLang="ko-KR" sz="1050" smtClean="0">
                <a:solidFill>
                  <a:srgbClr val="2E9BCC"/>
                </a:solidFill>
              </a:rPr>
              <a:t>linux</a:t>
            </a:r>
            <a:r>
              <a:rPr lang="ko-KR" altLang="en-US" sz="1050" smtClean="0">
                <a:solidFill>
                  <a:srgbClr val="2E9BCC"/>
                </a:solidFill>
              </a:rPr>
              <a:t>써보는것만으로도 좋은경험이 될것임</a:t>
            </a:r>
            <a:r>
              <a:rPr lang="en-US" altLang="ko-KR" sz="1050" smtClean="0">
                <a:solidFill>
                  <a:srgbClr val="2E9BCC"/>
                </a:solidFill>
              </a:rPr>
              <a:t>.</a:t>
            </a:r>
          </a:p>
          <a:p>
            <a:pPr>
              <a:defRPr/>
            </a:pPr>
            <a:endParaRPr lang="en-US" altLang="ko-KR" sz="1050">
              <a:solidFill>
                <a:srgbClr val="2E9BCC"/>
              </a:solidFill>
            </a:endParaRP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이번 실습에서는 텍스트환경으로 </a:t>
            </a:r>
            <a:r>
              <a:rPr lang="en-US" altLang="ko-KR" sz="1050" smtClean="0">
                <a:solidFill>
                  <a:srgbClr val="2E9BCC"/>
                </a:solidFill>
              </a:rPr>
              <a:t>Xming</a:t>
            </a:r>
            <a:r>
              <a:rPr lang="ko-KR" altLang="en-US" sz="1050" smtClean="0">
                <a:solidFill>
                  <a:srgbClr val="2E9BCC"/>
                </a:solidFill>
              </a:rPr>
              <a:t>을 사용하고</a:t>
            </a:r>
            <a:endParaRPr lang="en-US" altLang="ko-KR" sz="1050" smtClean="0">
              <a:solidFill>
                <a:srgbClr val="2E9BCC"/>
              </a:solidFill>
            </a:endParaRPr>
          </a:p>
          <a:p>
            <a:pPr>
              <a:defRPr/>
            </a:pPr>
            <a:r>
              <a:rPr lang="ko-KR" altLang="en-US" sz="1050" smtClean="0">
                <a:solidFill>
                  <a:srgbClr val="2E9BCC"/>
                </a:solidFill>
              </a:rPr>
              <a:t>원격연결을 </a:t>
            </a:r>
            <a:r>
              <a:rPr lang="en-US" altLang="ko-KR" sz="1050" smtClean="0">
                <a:solidFill>
                  <a:srgbClr val="2E9BCC"/>
                </a:solidFill>
              </a:rPr>
              <a:t>Putty</a:t>
            </a:r>
            <a:r>
              <a:rPr lang="ko-KR" altLang="en-US" sz="1050" smtClean="0">
                <a:solidFill>
                  <a:srgbClr val="2E9BCC"/>
                </a:solidFill>
              </a:rPr>
              <a:t>로 하는것임</a:t>
            </a:r>
            <a:r>
              <a:rPr lang="en-US" altLang="ko-KR" sz="1050" smtClean="0">
                <a:solidFill>
                  <a:srgbClr val="2E9BCC"/>
                </a:solidFill>
              </a:rPr>
              <a:t>.</a:t>
            </a:r>
            <a:endParaRPr lang="en-US" altLang="ko-KR" sz="1050" dirty="0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5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TextBox 23"/>
          <p:cNvSpPr txBox="1">
            <a:spLocks noChangeArrowheads="1"/>
          </p:cNvSpPr>
          <p:nvPr/>
        </p:nvSpPr>
        <p:spPr bwMode="auto">
          <a:xfrm>
            <a:off x="143508" y="4616450"/>
            <a:ext cx="907256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그리는 방법을 소개하기 이전에 대략적인 방법을 혼자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 수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 방법이 있다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library manager(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cellview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만들던 창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NCSU_TechLib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nmos_vtl,pmos_vtl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대략적인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레이아웃을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할 수 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읽기전용이지만 들어가서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카피해오는것은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가능하다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같이 드래그를 한 다음에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누르고 클릭하고 작업중인 디자인으로 돌아와서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드래그아님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 된다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위 방법은 잡다한  불필요한 것들이 같이 딸려오기 때문에 안 하는 편이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좋다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FET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그리는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성분들이 궁금할 때 검토하는 수준에서 사용하는 것이 좋음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3" descr="C:\Users\wooseok\Desktop\우석\캡쳐\manual\K-12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 r="5798"/>
          <a:stretch>
            <a:fillRect/>
          </a:stretch>
        </p:blipFill>
        <p:spPr bwMode="auto">
          <a:xfrm>
            <a:off x="107950" y="1196975"/>
            <a:ext cx="5018088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C:\Users\wooseok\Desktop\우석\캡쳐\manual\K-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3" t="8231" r="24059" b="11047"/>
          <a:stretch>
            <a:fillRect/>
          </a:stretch>
        </p:blipFill>
        <p:spPr bwMode="auto">
          <a:xfrm>
            <a:off x="5111750" y="1047750"/>
            <a:ext cx="3579813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0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487" y="1538288"/>
            <a:ext cx="3202402" cy="443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0" name="TextBox 23"/>
          <p:cNvSpPr txBox="1">
            <a:spLocks noChangeArrowheads="1"/>
          </p:cNvSpPr>
          <p:nvPr/>
        </p:nvSpPr>
        <p:spPr bwMode="auto">
          <a:xfrm>
            <a:off x="17708" y="1207015"/>
            <a:ext cx="4645025" cy="674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mosfet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먼저 그린상태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이용해서 그린다 왼쪽에 있는 항목에서 적절히 선택해서 그리면 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implant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layer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겹쳐서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그리면 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된다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, implant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두개 겹쳐서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well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active-implant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거리는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0.055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 이여야 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이후에 어느 부분의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 rule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위반되었는지 나타나므로 일단은 대충 그리고 수정하면 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참고로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poly-silicon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가로 길이는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channel length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이고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implant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영역과 겹쳐져있는 세로의 길이는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channel width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schematic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회로에서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pmos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lengt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50nm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90nm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설정해줬기때문에 가로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0.05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0.09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그렸음을 알 수 있다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nmos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그래서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 0.18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화살표 연결선 6"/>
          <p:cNvCxnSpPr>
            <a:cxnSpLocks noChangeShapeType="1"/>
          </p:cNvCxnSpPr>
          <p:nvPr/>
        </p:nvCxnSpPr>
        <p:spPr bwMode="auto">
          <a:xfrm>
            <a:off x="5040313" y="1268413"/>
            <a:ext cx="1117600" cy="828439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직선 화살표 연결선 15"/>
          <p:cNvCxnSpPr>
            <a:cxnSpLocks noChangeShapeType="1"/>
          </p:cNvCxnSpPr>
          <p:nvPr/>
        </p:nvCxnSpPr>
        <p:spPr bwMode="auto">
          <a:xfrm>
            <a:off x="6011863" y="1268413"/>
            <a:ext cx="631031" cy="684423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직선 화살표 연결선 16"/>
          <p:cNvCxnSpPr>
            <a:cxnSpLocks noChangeShapeType="1"/>
          </p:cNvCxnSpPr>
          <p:nvPr/>
        </p:nvCxnSpPr>
        <p:spPr bwMode="auto">
          <a:xfrm>
            <a:off x="4976574" y="3133481"/>
            <a:ext cx="628546" cy="140936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직선 화살표 연결선 17"/>
          <p:cNvCxnSpPr>
            <a:cxnSpLocks noChangeShapeType="1"/>
          </p:cNvCxnSpPr>
          <p:nvPr/>
        </p:nvCxnSpPr>
        <p:spPr bwMode="auto">
          <a:xfrm flipV="1">
            <a:off x="5078243" y="4853342"/>
            <a:ext cx="989219" cy="869506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직선 화살표 연결선 19"/>
          <p:cNvCxnSpPr>
            <a:cxnSpLocks noChangeShapeType="1"/>
          </p:cNvCxnSpPr>
          <p:nvPr/>
        </p:nvCxnSpPr>
        <p:spPr bwMode="auto">
          <a:xfrm>
            <a:off x="6518276" y="852200"/>
            <a:ext cx="592136" cy="153698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TextBox 9"/>
          <p:cNvSpPr txBox="1">
            <a:spLocks noChangeArrowheads="1"/>
          </p:cNvSpPr>
          <p:nvPr/>
        </p:nvSpPr>
        <p:spPr bwMode="auto">
          <a:xfrm>
            <a:off x="4427538" y="1009650"/>
            <a:ext cx="12239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/>
              <a:t>n-well</a:t>
            </a:r>
            <a:endParaRPr lang="ko-KR" altLang="en-US"/>
          </a:p>
        </p:txBody>
      </p:sp>
      <p:sp>
        <p:nvSpPr>
          <p:cNvPr id="63" name="TextBox 22"/>
          <p:cNvSpPr txBox="1">
            <a:spLocks noChangeArrowheads="1"/>
          </p:cNvSpPr>
          <p:nvPr/>
        </p:nvSpPr>
        <p:spPr bwMode="auto">
          <a:xfrm>
            <a:off x="4444934" y="2842437"/>
            <a:ext cx="12239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p-well</a:t>
            </a:r>
            <a:endParaRPr lang="ko-KR" altLang="en-US" dirty="0"/>
          </a:p>
        </p:txBody>
      </p:sp>
      <p:sp>
        <p:nvSpPr>
          <p:cNvPr id="64" name="TextBox 23"/>
          <p:cNvSpPr txBox="1">
            <a:spLocks noChangeArrowheads="1"/>
          </p:cNvSpPr>
          <p:nvPr/>
        </p:nvSpPr>
        <p:spPr bwMode="auto">
          <a:xfrm>
            <a:off x="4321175" y="5497590"/>
            <a:ext cx="1225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active</a:t>
            </a:r>
            <a:endParaRPr lang="ko-KR" altLang="en-US" dirty="0"/>
          </a:p>
        </p:txBody>
      </p:sp>
      <p:sp>
        <p:nvSpPr>
          <p:cNvPr id="66" name="TextBox 24"/>
          <p:cNvSpPr txBox="1">
            <a:spLocks noChangeArrowheads="1"/>
          </p:cNvSpPr>
          <p:nvPr/>
        </p:nvSpPr>
        <p:spPr bwMode="auto">
          <a:xfrm>
            <a:off x="6605474" y="504826"/>
            <a:ext cx="1602929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mtClean="0"/>
              <a:t>active </a:t>
            </a:r>
            <a:r>
              <a:rPr lang="ko-KR" altLang="en-US" smtClean="0"/>
              <a:t>겹쳐서</a:t>
            </a:r>
            <a:r>
              <a:rPr lang="en-US" altLang="ko-KR" smtClean="0"/>
              <a:t>!</a:t>
            </a:r>
            <a:endParaRPr lang="ko-KR" altLang="en-US"/>
          </a:p>
        </p:txBody>
      </p:sp>
      <p:sp>
        <p:nvSpPr>
          <p:cNvPr id="68" name="TextBox 25"/>
          <p:cNvSpPr txBox="1">
            <a:spLocks noChangeArrowheads="1"/>
          </p:cNvSpPr>
          <p:nvPr/>
        </p:nvSpPr>
        <p:spPr bwMode="auto">
          <a:xfrm>
            <a:off x="5546725" y="1009650"/>
            <a:ext cx="12239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mtClean="0"/>
              <a:t>poly-si</a:t>
            </a:r>
            <a:endParaRPr lang="ko-KR" altLang="en-US"/>
          </a:p>
        </p:txBody>
      </p:sp>
      <p:sp>
        <p:nvSpPr>
          <p:cNvPr id="71" name="TextBox 26"/>
          <p:cNvSpPr txBox="1">
            <a:spLocks noChangeArrowheads="1"/>
          </p:cNvSpPr>
          <p:nvPr/>
        </p:nvSpPr>
        <p:spPr bwMode="auto">
          <a:xfrm>
            <a:off x="5418931" y="514063"/>
            <a:ext cx="1421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mtClean="0"/>
              <a:t>pimplant &amp;</a:t>
            </a:r>
            <a:endParaRPr lang="ko-KR" altLang="en-US"/>
          </a:p>
        </p:txBody>
      </p:sp>
      <p:sp>
        <p:nvSpPr>
          <p:cNvPr id="72" name="TextBox 27"/>
          <p:cNvSpPr txBox="1">
            <a:spLocks noChangeArrowheads="1"/>
          </p:cNvSpPr>
          <p:nvPr/>
        </p:nvSpPr>
        <p:spPr bwMode="auto">
          <a:xfrm>
            <a:off x="4359275" y="5803900"/>
            <a:ext cx="1223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/>
              <a:t>nimplant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56231" y="2096852"/>
            <a:ext cx="3776799" cy="2713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44111" y="4374677"/>
            <a:ext cx="338045" cy="571695"/>
          </a:xfrm>
          <a:prstGeom prst="rect">
            <a:avLst/>
          </a:prstGeom>
          <a:noFill/>
          <a:ln w="50800">
            <a:solidFill>
              <a:srgbClr val="2E9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9BCC"/>
              </a:solidFill>
            </a:endParaRP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6340302" y="5517941"/>
            <a:ext cx="14360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b="1" smtClean="0">
                <a:solidFill>
                  <a:srgbClr val="2E9BCC"/>
                </a:solidFill>
              </a:rPr>
              <a:t>Length</a:t>
            </a:r>
            <a:endParaRPr lang="ko-KR" altLang="en-US" b="1" dirty="0">
              <a:solidFill>
                <a:srgbClr val="2E9BCC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720556" y="4946372"/>
            <a:ext cx="0" cy="574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6882156" y="4542846"/>
            <a:ext cx="756083" cy="5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22"/>
          <p:cNvSpPr txBox="1">
            <a:spLocks noChangeArrowheads="1"/>
          </p:cNvSpPr>
          <p:nvPr/>
        </p:nvSpPr>
        <p:spPr bwMode="auto">
          <a:xfrm>
            <a:off x="7616964" y="4373569"/>
            <a:ext cx="14360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b="1" smtClean="0">
                <a:solidFill>
                  <a:srgbClr val="2E9BCC"/>
                </a:solidFill>
              </a:rPr>
              <a:t>width</a:t>
            </a:r>
            <a:endParaRPr lang="ko-KR" altLang="en-US" dirty="0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280988" y="1263650"/>
            <a:ext cx="4392612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파란색으로 이어진 부분은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Metal1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pmos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nmos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간격이 너무 짧으므로 사이에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signal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지나갈 수 있게 늘려주어야 한다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ESC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 연타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레이아웃작업에는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여러가지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command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상태가 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사각형을 그리는 상태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stretch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move, copy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해제하기 위해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esc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자주 눌러 주어야 한다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누른다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누르고 있는 것이 아님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늘릴 부분을 다음과 같이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노란색부분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 해준다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부분 클릭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아래로 내려서 클릭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늘어남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사각형 하나를 늘릴 때에는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모서리에 마우스를 갖다 대면 그 모서리에 노란 점선이 나타나는데 그 상태에서 클릭 후 늘려서 다시 클릭하면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늘어난다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C:\Users\wooseok\Desktop\우석\캡쳐\manual\K-1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6" t="30310" r="18661" b="17409"/>
          <a:stretch>
            <a:fillRect/>
          </a:stretch>
        </p:blipFill>
        <p:spPr bwMode="auto">
          <a:xfrm>
            <a:off x="4859338" y="939800"/>
            <a:ext cx="1931987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wooseok\Desktop\우석\캡쳐\manual\K-1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0" t="24080" r="19856" b="12598"/>
          <a:stretch>
            <a:fillRect/>
          </a:stretch>
        </p:blipFill>
        <p:spPr bwMode="auto">
          <a:xfrm>
            <a:off x="7267575" y="942975"/>
            <a:ext cx="1195388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ooseok\Desktop\우석\캡쳐\manual\K-13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3" t="19505" r="21680" b="13998"/>
          <a:stretch>
            <a:fillRect/>
          </a:stretch>
        </p:blipFill>
        <p:spPr bwMode="auto">
          <a:xfrm>
            <a:off x="7275513" y="3057525"/>
            <a:ext cx="1447800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6"/>
          <p:cNvCxnSpPr>
            <a:cxnSpLocks noChangeShapeType="1"/>
          </p:cNvCxnSpPr>
          <p:nvPr/>
        </p:nvCxnSpPr>
        <p:spPr bwMode="auto">
          <a:xfrm flipV="1">
            <a:off x="3987800" y="3389313"/>
            <a:ext cx="971550" cy="50323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12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280988" y="1304925"/>
            <a:ext cx="4392612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poly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부분은 입력이 들어가는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gate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부분이다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같이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poly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부분에 입력을 받을 수 있는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matal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연결을 해주어야 하기 때문에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poly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사각형을 하나 만들어 다음과 같이 늘려준다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옆에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그려준다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굳이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poly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추가적으로 그리는 이유는 다른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 node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간격이 너무 가까우면 안되기 때문이다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이후에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추가해야 하는데 정확한 사이즈를 모르므로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 rule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찾아 확인한다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C:\Users\wooseok\Desktop\우석\캡쳐\manual\K-1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9" t="17889" r="13698" b="9634"/>
          <a:stretch>
            <a:fillRect/>
          </a:stretch>
        </p:blipFill>
        <p:spPr bwMode="auto">
          <a:xfrm>
            <a:off x="5724525" y="1536700"/>
            <a:ext cx="219551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7"/>
          <p:cNvCxnSpPr>
            <a:cxnSpLocks noChangeShapeType="1"/>
          </p:cNvCxnSpPr>
          <p:nvPr/>
        </p:nvCxnSpPr>
        <p:spPr bwMode="auto">
          <a:xfrm>
            <a:off x="4572000" y="2276475"/>
            <a:ext cx="1836738" cy="1439863"/>
          </a:xfrm>
          <a:prstGeom prst="straightConnector1">
            <a:avLst/>
          </a:prstGeom>
          <a:noFill/>
          <a:ln w="952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화살표 연결선 13"/>
          <p:cNvCxnSpPr>
            <a:cxnSpLocks noChangeShapeType="1"/>
          </p:cNvCxnSpPr>
          <p:nvPr/>
        </p:nvCxnSpPr>
        <p:spPr bwMode="auto">
          <a:xfrm>
            <a:off x="3276600" y="2708275"/>
            <a:ext cx="2663825" cy="1008063"/>
          </a:xfrm>
          <a:prstGeom prst="straightConnector1">
            <a:avLst/>
          </a:prstGeom>
          <a:noFill/>
          <a:ln w="952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화살표 연결선 14"/>
          <p:cNvCxnSpPr>
            <a:cxnSpLocks noChangeShapeType="1"/>
          </p:cNvCxnSpPr>
          <p:nvPr/>
        </p:nvCxnSpPr>
        <p:spPr bwMode="auto">
          <a:xfrm>
            <a:off x="6696075" y="3892550"/>
            <a:ext cx="288925" cy="0"/>
          </a:xfrm>
          <a:prstGeom prst="straightConnector1">
            <a:avLst/>
          </a:prstGeom>
          <a:noFill/>
          <a:ln w="9525" algn="ctr">
            <a:solidFill>
              <a:srgbClr val="00B0F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7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1" name="TextBox 23"/>
          <p:cNvSpPr txBox="1">
            <a:spLocks noChangeArrowheads="1"/>
          </p:cNvSpPr>
          <p:nvPr/>
        </p:nvSpPr>
        <p:spPr bwMode="auto">
          <a:xfrm>
            <a:off x="273695" y="4811079"/>
            <a:ext cx="80359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일단 그려놓은 이 상태에서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-&gt; Run DRC</a:t>
            </a: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툴이 실행되면 왼쪽의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Rules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항목을 클릭한다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 rule file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자동으로 잡히는데 오른쪽에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누르면 내용을 확인 할 수 있다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찾아보니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minimum size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0.065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나옴 이 밖의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rule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역시 여기서 확인가능 하지만 틀려도 어차피 툴이 검색해서 알려주니 너무 처음부터 너무 타이트하게 할 필요는 없다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2" descr="C:\Users\wooseok\Desktop\우석\캡쳐\manual\K-1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1"/>
          <a:stretch>
            <a:fillRect/>
          </a:stretch>
        </p:blipFill>
        <p:spPr bwMode="auto">
          <a:xfrm>
            <a:off x="640407" y="851854"/>
            <a:ext cx="3938588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C:\Users\wooseok\Desktop\우석\캡쳐\manual\K-1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8" t="25349" r="11690" b="6300"/>
          <a:stretch>
            <a:fillRect/>
          </a:stretch>
        </p:blipFill>
        <p:spPr bwMode="auto">
          <a:xfrm>
            <a:off x="4578995" y="958217"/>
            <a:ext cx="32543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C:\Users\wooseok\Desktop\우석\캡쳐\manual\K-14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7" t="22546" b="18321"/>
          <a:stretch>
            <a:fillRect/>
          </a:stretch>
        </p:blipFill>
        <p:spPr bwMode="auto">
          <a:xfrm>
            <a:off x="5428307" y="2329817"/>
            <a:ext cx="3032125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0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280988" y="4581525"/>
            <a:ext cx="8035925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0.065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사이즈로 정사각형의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그림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평행한 두 방향으로 일정거리가 유지되어야 한다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조금 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여유있게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남겨 준다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nmos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pmos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에도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넣어준다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3" descr="C:\Users\wooseok\Desktop\우석\캡쳐\manual\K-1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5" t="32297" r="12111" b="25761"/>
          <a:stretch>
            <a:fillRect/>
          </a:stretch>
        </p:blipFill>
        <p:spPr bwMode="auto">
          <a:xfrm>
            <a:off x="395288" y="1462088"/>
            <a:ext cx="29527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wooseok\Desktop\우석\캡쳐\manual\K-1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3" t="17644" r="2324" b="12918"/>
          <a:stretch>
            <a:fillRect/>
          </a:stretch>
        </p:blipFill>
        <p:spPr bwMode="auto">
          <a:xfrm>
            <a:off x="5864225" y="1911350"/>
            <a:ext cx="3279775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C:\Users\wooseok\Desktop\우석\캡쳐\manual\K-1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8" t="43105" r="18423" b="9914"/>
          <a:stretch>
            <a:fillRect/>
          </a:stretch>
        </p:blipFill>
        <p:spPr bwMode="auto">
          <a:xfrm>
            <a:off x="3074988" y="1403350"/>
            <a:ext cx="28067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1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315913" y="4221163"/>
            <a:ext cx="8718550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왼쪽 그림에서 같은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끼리 결합된 윤곽선이 보이는데 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두개의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들을 선택하고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shift+M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시키면 오른쪽과 같이 하나의 통일된 윤곽선으로 만들 수 있다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선택하는 버튼은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 중 하나이다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5" descr="C:\Users\wooseok\Desktop\우석\캡쳐\manual\K-1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8" t="43105" r="18423" b="9914"/>
          <a:stretch>
            <a:fillRect/>
          </a:stretch>
        </p:blipFill>
        <p:spPr bwMode="auto">
          <a:xfrm>
            <a:off x="1187450" y="1341438"/>
            <a:ext cx="28067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wooseok\Desktop\우석\캡쳐\manual\K-1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7" t="36836" r="17133" b="9953"/>
          <a:stretch>
            <a:fillRect/>
          </a:stretch>
        </p:blipFill>
        <p:spPr bwMode="auto">
          <a:xfrm>
            <a:off x="4392613" y="1341438"/>
            <a:ext cx="279717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1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315913" y="4221163"/>
            <a:ext cx="8718550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왼쪽에 있는 여러 항목 중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metal1/net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이라고 되어 있는 것을 클릭한다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-&gt; label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pin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넣을 것이다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창이 뜨면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VDD,GND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input, output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이름을 각각 적어서 하나씩 넣으면 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기본이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되어있는데 이 상태로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label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만들면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진격의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VDD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만나게 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0.1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이하로 줄이는 편이 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/>
          <a:stretch>
            <a:fillRect/>
          </a:stretch>
        </p:blipFill>
        <p:spPr bwMode="auto">
          <a:xfrm>
            <a:off x="539750" y="1052513"/>
            <a:ext cx="4214813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wooseok\Desktop\우석\캡쳐\manual\K-1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1" t="9825" r="29747" b="14278"/>
          <a:stretch>
            <a:fillRect/>
          </a:stretch>
        </p:blipFill>
        <p:spPr bwMode="auto">
          <a:xfrm>
            <a:off x="5040313" y="981075"/>
            <a:ext cx="309562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0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315913" y="3752850"/>
            <a:ext cx="87185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이전과 같은 상태로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LVS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진행하면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body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floating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있어서 두 개의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더 있는 상태가 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(Schematic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Body effect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없애기 위해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body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붙였다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Latch-up</a:t>
            </a:r>
            <a:r>
              <a:rPr lang="ko-KR" altLang="en-US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방지하기 위해 </a:t>
            </a:r>
            <a:r>
              <a:rPr lang="en-US" altLang="ko-KR" sz="1800" dirty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달아준다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누르면 다음과 같이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via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창이 나오고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NTAP, PTAP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선택해서 만들 수 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3" descr="C:\Users\wooseok\Desktop\우석\캡쳐\manual\K-1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9" t="9891" r="31967" b="15453"/>
          <a:stretch>
            <a:fillRect/>
          </a:stretch>
        </p:blipFill>
        <p:spPr bwMode="auto">
          <a:xfrm>
            <a:off x="900113" y="1074738"/>
            <a:ext cx="2771775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ooseok\Desktop\우석\캡쳐\manual\K-1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1" t="26672" r="40990" b="12531"/>
          <a:stretch>
            <a:fillRect/>
          </a:stretch>
        </p:blipFill>
        <p:spPr bwMode="auto">
          <a:xfrm>
            <a:off x="4464050" y="944563"/>
            <a:ext cx="2555875" cy="35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9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315913" y="4221163"/>
            <a:ext cx="871855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전에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NTAP PTAP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이라고 되어있던 내부의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shift+f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확인할 수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있다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Ctrl+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누르면 다시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ptap, ntap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박스로 바뀐다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 rule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well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더 크게 만들어서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0.55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 둘러쌀 수 있도록 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.(NTAP,PTAP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7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25787" r="25182" b="-2"/>
          <a:stretch>
            <a:fillRect/>
          </a:stretch>
        </p:blipFill>
        <p:spPr bwMode="auto">
          <a:xfrm>
            <a:off x="6227763" y="1903413"/>
            <a:ext cx="2376487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ooseok\Desktop\우석\캡쳐\manual\K-1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0" t="26711" r="24608" b="5920"/>
          <a:stretch>
            <a:fillRect/>
          </a:stretch>
        </p:blipFill>
        <p:spPr bwMode="auto">
          <a:xfrm>
            <a:off x="3959225" y="1952625"/>
            <a:ext cx="20923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wooseok\Desktop\우석\캡쳐\manual\K-17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6106" r="24101" b="9753"/>
          <a:stretch>
            <a:fillRect/>
          </a:stretch>
        </p:blipFill>
        <p:spPr bwMode="auto">
          <a:xfrm>
            <a:off x="395288" y="1120775"/>
            <a:ext cx="3462337" cy="34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3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3508" y="1016732"/>
            <a:ext cx="388843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smtClean="0"/>
              <a:t>Xlaunch(xming)</a:t>
            </a:r>
            <a:r>
              <a:rPr lang="ko-KR" altLang="en-US" smtClean="0"/>
              <a:t>를 실행</a:t>
            </a:r>
            <a:r>
              <a:rPr lang="en-US" altLang="ko-KR" smtClean="0"/>
              <a:t>.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smtClean="0"/>
              <a:t>시작표시줄 오른쪽 작업 </a:t>
            </a:r>
            <a:r>
              <a:rPr lang="ko-KR" altLang="en-US" dirty="0" smtClean="0"/>
              <a:t>표시줄에 </a:t>
            </a:r>
            <a:r>
              <a:rPr lang="en-US" altLang="ko-KR" dirty="0" err="1" smtClean="0"/>
              <a:t>Xming</a:t>
            </a:r>
            <a:r>
              <a:rPr lang="en-US" altLang="ko-KR" dirty="0" smtClean="0"/>
              <a:t> Server 0.0</a:t>
            </a:r>
            <a:r>
              <a:rPr lang="ko-KR" altLang="en-US" dirty="0" smtClean="0"/>
              <a:t>이 실행 확인 후</a:t>
            </a:r>
            <a:r>
              <a:rPr lang="en-US" altLang="ko-KR" dirty="0" err="1" smtClean="0"/>
              <a:t>PuTTY</a:t>
            </a:r>
            <a:r>
              <a:rPr lang="ko-KR" altLang="en-US" dirty="0" smtClean="0"/>
              <a:t>를 실행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Session </a:t>
            </a:r>
            <a:r>
              <a:rPr lang="ko-KR" altLang="en-US" dirty="0" smtClean="0"/>
              <a:t>탭 </a:t>
            </a:r>
            <a:r>
              <a:rPr lang="en-US" altLang="ko-KR" dirty="0" smtClean="0"/>
              <a:t>HostName:</a:t>
            </a:r>
            <a:r>
              <a:rPr lang="en-US" altLang="ko-KR" sz="2000" dirty="0" smtClean="0">
                <a:solidFill>
                  <a:srgbClr val="FF0000"/>
                </a:solidFill>
              </a:rPr>
              <a:t>163.180.118.55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                                Port : </a:t>
            </a:r>
            <a:r>
              <a:rPr lang="en-US" altLang="ko-KR" sz="2000" dirty="0" smtClean="0">
                <a:solidFill>
                  <a:srgbClr val="FF0000"/>
                </a:solidFill>
              </a:rPr>
              <a:t>32722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/>
              <a:t>Connection </a:t>
            </a:r>
            <a:r>
              <a:rPr lang="ko-KR" altLang="en-US" dirty="0" smtClean="0"/>
              <a:t>탭  </a:t>
            </a:r>
            <a:r>
              <a:rPr lang="en-US" altLang="ko-KR" dirty="0" smtClean="0"/>
              <a:t>SSH -&gt; X11 </a:t>
            </a:r>
            <a:r>
              <a:rPr lang="ko-KR" altLang="en-US" dirty="0" smtClean="0"/>
              <a:t>탭에서 </a:t>
            </a:r>
            <a:r>
              <a:rPr lang="en-US" altLang="ko-KR" dirty="0" smtClean="0"/>
              <a:t>Enable X11 forwarding </a:t>
            </a:r>
            <a:r>
              <a:rPr lang="ko-KR" altLang="en-US" dirty="0" smtClean="0"/>
              <a:t>체크 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X display location</a:t>
            </a:r>
            <a:r>
              <a:rPr lang="ko-KR" altLang="en-US" dirty="0" smtClean="0"/>
              <a:t>에 </a:t>
            </a:r>
            <a:r>
              <a:rPr lang="en-US" altLang="ko-KR" sz="2000" dirty="0" smtClean="0">
                <a:solidFill>
                  <a:srgbClr val="FF0000"/>
                </a:solidFill>
              </a:rPr>
              <a:t>localhost:0.0</a:t>
            </a:r>
            <a:r>
              <a:rPr lang="ko-KR" altLang="en-US" sz="2000" dirty="0" smtClean="0">
                <a:solidFill>
                  <a:srgbClr val="FF0000"/>
                </a:solidFill>
              </a:rPr>
              <a:t>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다 적은 후 다시 </a:t>
            </a:r>
            <a:r>
              <a:rPr lang="en-US" altLang="ko-KR" dirty="0" smtClean="0">
                <a:solidFill>
                  <a:srgbClr val="FF0000"/>
                </a:solidFill>
              </a:rPr>
              <a:t>Session </a:t>
            </a:r>
            <a:r>
              <a:rPr lang="ko-KR" altLang="en-US" dirty="0" smtClean="0">
                <a:solidFill>
                  <a:srgbClr val="FF0000"/>
                </a:solidFill>
              </a:rPr>
              <a:t>탭으로 돌아와 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Saved Sessions</a:t>
            </a:r>
            <a:r>
              <a:rPr lang="ko-KR" altLang="en-US" dirty="0" smtClean="0">
                <a:solidFill>
                  <a:srgbClr val="FF0000"/>
                </a:solidFill>
              </a:rPr>
              <a:t>에 </a:t>
            </a:r>
            <a:r>
              <a:rPr lang="en-US" altLang="ko-KR" dirty="0" smtClean="0">
                <a:solidFill>
                  <a:srgbClr val="FF0000"/>
                </a:solidFill>
              </a:rPr>
              <a:t>VLSI_55_Server </a:t>
            </a:r>
            <a:r>
              <a:rPr lang="ko-KR" altLang="en-US" dirty="0" smtClean="0">
                <a:solidFill>
                  <a:srgbClr val="FF0000"/>
                </a:solidFill>
              </a:rPr>
              <a:t>라고 적고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Save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6" y="224644"/>
            <a:ext cx="3168352" cy="30421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331" y="3374834"/>
            <a:ext cx="3184977" cy="3078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235" y="332656"/>
            <a:ext cx="1371600" cy="838200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rot="5400000" flipH="1" flipV="1">
            <a:off x="2067190" y="904209"/>
            <a:ext cx="1088676" cy="10406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5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12" y="728700"/>
            <a:ext cx="7956376" cy="57753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5836" y="313741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확실히하고싶으시면 이 사이즈로 하시면 됨</a:t>
            </a:r>
            <a:endParaRPr lang="ko-KR" altLang="en-US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6" y="2096852"/>
            <a:ext cx="8477162" cy="2746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5756" y="1382023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확실히하고싶으시면 이 사이즈로 하시면 됨</a:t>
            </a:r>
            <a:endParaRPr lang="ko-KR" altLang="en-US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2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896087"/>
            <a:ext cx="8516258" cy="5578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9812" y="498407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확실히하고싶으시면 이 사이즈로 하시면 됨</a:t>
            </a:r>
            <a:endParaRPr lang="ko-KR" altLang="en-US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7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24" y="107485"/>
            <a:ext cx="3189635" cy="6467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4168" y="3140968"/>
            <a:ext cx="256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2E9BCC"/>
                </a:solidFill>
              </a:rPr>
              <a:t>확실히하고싶으시면 이 사이즈로 하시면 됨</a:t>
            </a:r>
            <a:endParaRPr lang="ko-KR" altLang="en-US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9" name="Picture 2" descr="C:\Users\wooseok\Desktop\우석\캡쳐\manual\K-1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26106" r="24101" b="9753"/>
          <a:stretch>
            <a:fillRect/>
          </a:stretch>
        </p:blipFill>
        <p:spPr bwMode="auto">
          <a:xfrm>
            <a:off x="6444208" y="2132856"/>
            <a:ext cx="2417263" cy="241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16732"/>
            <a:ext cx="6210300" cy="4181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172" y="5009677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Schemaitc</a:t>
            </a:r>
            <a:endParaRPr lang="en-US" altLang="ko-KR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2472063" y="4918710"/>
            <a:ext cx="126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stick diagram</a:t>
            </a:r>
            <a:endParaRPr lang="en-US" altLang="ko-KR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4463988" y="5009677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layout</a:t>
            </a:r>
            <a:endParaRPr lang="en-US" altLang="ko-KR" sz="900" dirty="0"/>
          </a:p>
        </p:txBody>
      </p:sp>
      <p:sp>
        <p:nvSpPr>
          <p:cNvPr id="14" name="오른쪽 화살표 13"/>
          <p:cNvSpPr/>
          <p:nvPr/>
        </p:nvSpPr>
        <p:spPr>
          <a:xfrm>
            <a:off x="1943708" y="5150316"/>
            <a:ext cx="377652" cy="154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720443" y="5150316"/>
            <a:ext cx="461420" cy="156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Layout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43508" y="1556792"/>
            <a:ext cx="871855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marL="0" indent="0"/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3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DRC (Design Rule Check) </a:t>
            </a:r>
            <a:endParaRPr lang="en-US" altLang="ko-KR" sz="3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3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3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LVS (Layout Versus Schematic)</a:t>
            </a:r>
            <a:endParaRPr lang="en-US" altLang="ko-KR" sz="3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3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3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PEX (Post layout Simulation)</a:t>
            </a:r>
            <a:endParaRPr lang="en-US" altLang="ko-KR" sz="3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87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DRC &amp; LVS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315913" y="4221163"/>
            <a:ext cx="871855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동작은 간단하다 기본적인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setting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되어 있기 때문에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-&gt; Run </a:t>
            </a:r>
            <a:r>
              <a:rPr lang="en-US" altLang="ko-KR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켠 다음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누른 뒤 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Incremental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buFontTx/>
              <a:buAutoNum type="arabicPeriod"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다음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DRC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하면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167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체크들 중 몇 개의 종류의 에러가 났고 총 몇 개의 에러가 발생했는지 알 수 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디버깅은 위에 있는 화살표로 하나씩 넘기면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화면에 어느 부분이 잘못되었는지 위치가 나오고 아래 로그 창에는 설명이 나온다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1"/>
          <a:stretch>
            <a:fillRect/>
          </a:stretch>
        </p:blipFill>
        <p:spPr bwMode="auto">
          <a:xfrm>
            <a:off x="3887788" y="1022350"/>
            <a:ext cx="4429125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wooseok\Desktop\우석\캡쳐\manual\K-1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7" t="20959" r="13567" b="12106"/>
          <a:stretch>
            <a:fillRect/>
          </a:stretch>
        </p:blipFill>
        <p:spPr bwMode="auto">
          <a:xfrm>
            <a:off x="315913" y="1412875"/>
            <a:ext cx="33115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81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DRC &amp; LVS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315913" y="4221163"/>
            <a:ext cx="871855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동작은 간단하다 기본적인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setting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되어 있기 때문에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-&gt; Run 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켠 다음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그냥 누르면 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하면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167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체크들 중 몇 개의 종류의 에러가 났고 총 몇 개의 에러가 발생했는지 알 수 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디버깅은 위에 있는 화살표로 하나씩 넘기면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화면에 어느 부분이 잘못되었는지 위치가 나오고 아래 로그 창에는 설명이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나온다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돌릴때는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Overwrite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하시면됨</a:t>
            </a:r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1"/>
          <a:stretch>
            <a:fillRect/>
          </a:stretch>
        </p:blipFill>
        <p:spPr bwMode="auto">
          <a:xfrm>
            <a:off x="3887788" y="1022350"/>
            <a:ext cx="4429125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wooseok\Desktop\우석\캡쳐\manual\K-1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7" t="20959" r="13567" b="12106"/>
          <a:stretch>
            <a:fillRect/>
          </a:stretch>
        </p:blipFill>
        <p:spPr bwMode="auto">
          <a:xfrm>
            <a:off x="315913" y="1412875"/>
            <a:ext cx="33115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8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DRC &amp; LVS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5103813" y="3465513"/>
            <a:ext cx="38163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단순히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 Rule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맞췄는가 아닌가를 판단해주는 것이기 때문에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result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확인하면 끝이 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3" t="23210" r="14061" b="5647"/>
          <a:stretch>
            <a:fillRect/>
          </a:stretch>
        </p:blipFill>
        <p:spPr bwMode="auto">
          <a:xfrm>
            <a:off x="306388" y="1449388"/>
            <a:ext cx="4935537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83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DRC &amp; LVS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6" name="Picture 2" descr="C:\Users\wooseok\Desktop\우석\캡쳐\manual\K-1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9" t="25739" r="12071" b="6821"/>
          <a:stretch>
            <a:fillRect/>
          </a:stretch>
        </p:blipFill>
        <p:spPr bwMode="auto">
          <a:xfrm>
            <a:off x="755650" y="1233488"/>
            <a:ext cx="40386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3"/>
          <p:cNvSpPr txBox="1">
            <a:spLocks noChangeArrowheads="1"/>
          </p:cNvSpPr>
          <p:nvPr/>
        </p:nvSpPr>
        <p:spPr bwMode="auto">
          <a:xfrm>
            <a:off x="611188" y="4545013"/>
            <a:ext cx="816451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-&gt; Run LVS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LVS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진행하기 위한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툴을 실행시킨다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왼쪽에서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누르고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Netlist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tap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Export from schematic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체크해준다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LVS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1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2971" y="1124744"/>
            <a:ext cx="809486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Saved Sessions</a:t>
            </a:r>
            <a:r>
              <a:rPr lang="ko-KR" altLang="en-US" dirty="0"/>
              <a:t>에서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자신이 저장한 이름을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Open.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뭔가 새로 뜨는 창 예 클릭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800" b="1" dirty="0" smtClean="0">
                <a:solidFill>
                  <a:srgbClr val="1465A8"/>
                </a:solidFill>
              </a:rPr>
              <a:t>참고</a:t>
            </a:r>
            <a:endParaRPr lang="en-US" altLang="ko-KR" sz="2800" b="1" dirty="0" smtClean="0">
              <a:solidFill>
                <a:srgbClr val="1465A8"/>
              </a:solidFill>
            </a:endParaRPr>
          </a:p>
          <a:p>
            <a:endParaRPr lang="en-US" altLang="ko-KR" sz="2800" dirty="0">
              <a:solidFill>
                <a:srgbClr val="1465A8"/>
              </a:solidFill>
            </a:endParaRPr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재접속</a:t>
            </a:r>
            <a:r>
              <a:rPr lang="ko-KR" altLang="en-US" dirty="0" smtClean="0"/>
              <a:t> </a:t>
            </a:r>
            <a:r>
              <a:rPr lang="ko-KR" altLang="en-US" dirty="0"/>
              <a:t>할 때는 </a:t>
            </a:r>
            <a:r>
              <a:rPr lang="en-US" altLang="ko-KR" dirty="0" smtClean="0"/>
              <a:t>VLSI_55_Server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를 클릭 후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를 누른 뒤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을 클릭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000" dirty="0" smtClean="0">
                <a:solidFill>
                  <a:srgbClr val="FF0000"/>
                </a:solidFill>
              </a:rPr>
              <a:t>Display</a:t>
            </a:r>
            <a:r>
              <a:rPr lang="ko-KR" altLang="en-US" sz="2000" dirty="0" smtClean="0">
                <a:solidFill>
                  <a:srgbClr val="FF0000"/>
                </a:solidFill>
              </a:rPr>
              <a:t>와 관련된 에러가 뜰 경우</a:t>
            </a:r>
            <a:r>
              <a:rPr lang="en-US" altLang="ko-KR" sz="2000" dirty="0" smtClean="0">
                <a:solidFill>
                  <a:srgbClr val="FF0000"/>
                </a:solidFill>
              </a:rPr>
              <a:t>!!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-x11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localhost:0.0</a:t>
            </a:r>
            <a:r>
              <a:rPr lang="ko-KR" altLang="en-US" dirty="0" smtClean="0"/>
              <a:t>을 먼저 적은 뒤 </a:t>
            </a:r>
            <a:r>
              <a:rPr lang="en-US" altLang="ko-KR" dirty="0" smtClean="0"/>
              <a:t>Session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Host Name</a:t>
            </a:r>
            <a:r>
              <a:rPr lang="ko-KR" altLang="en-US" dirty="0" smtClean="0"/>
              <a:t>을 적거나 </a:t>
            </a:r>
            <a:r>
              <a:rPr lang="en-US" altLang="ko-KR" dirty="0" smtClean="0"/>
              <a:t>Port</a:t>
            </a:r>
            <a:r>
              <a:rPr lang="ko-KR" altLang="en-US" dirty="0" smtClean="0"/>
              <a:t>를 적고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을 누른 경우 이런 에러가 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이럴땐</a:t>
            </a:r>
            <a:r>
              <a:rPr lang="ko-KR" altLang="en-US" dirty="0" smtClean="0"/>
              <a:t> 다시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Hostname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port</a:t>
            </a:r>
            <a:r>
              <a:rPr lang="ko-KR" altLang="en-US" dirty="0" smtClean="0"/>
              <a:t>를 먼저 적고 그 다음에 </a:t>
            </a:r>
            <a:r>
              <a:rPr lang="en-US" altLang="ko-KR" dirty="0" smtClean="0"/>
              <a:t>x11 </a:t>
            </a:r>
            <a:r>
              <a:rPr lang="ko-KR" altLang="en-US" dirty="0" err="1" smtClean="0"/>
              <a:t>탭으로가서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localhost:0.0</a:t>
            </a:r>
            <a:r>
              <a:rPr lang="ko-KR" altLang="en-US" dirty="0"/>
              <a:t> </a:t>
            </a:r>
            <a:r>
              <a:rPr lang="ko-KR" altLang="en-US" dirty="0" smtClean="0"/>
              <a:t>순서대로 다시 적고</a:t>
            </a:r>
            <a:r>
              <a:rPr lang="en-US" altLang="ko-KR" dirty="0" smtClean="0"/>
              <a:t> open</a:t>
            </a:r>
            <a:r>
              <a:rPr lang="ko-KR" altLang="en-US" dirty="0" smtClean="0"/>
              <a:t>을 클릭하면 제대로 동작이 가능하다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리눅스 </a:t>
            </a:r>
            <a:r>
              <a:rPr lang="ko-KR" altLang="en-US" dirty="0"/>
              <a:t>기본 명령어 </a:t>
            </a:r>
            <a:r>
              <a:rPr lang="en-US" altLang="ko-KR" dirty="0"/>
              <a:t>: http://www.mireene.com/webimg/linux_tip1.htm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96" y="1048438"/>
            <a:ext cx="3045619" cy="19925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24028" y="2744924"/>
            <a:ext cx="5400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15816" y="2240868"/>
            <a:ext cx="1836204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4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DRC &amp; LVS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611188" y="4545013"/>
            <a:ext cx="8164512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LVS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했을 때와 성공했을 때의 모습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상태에서 각종 정보를 찾아 볼 수 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했을 경우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Schematic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다른 점을 파악한 후 수정을 해서 오른쪽과 같이 웃는 모양이 나오면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된다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모양 클릭하여 뭐때문에 에러가 떴는지 확인 가능</a:t>
            </a:r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7"/>
          <a:stretch>
            <a:fillRect/>
          </a:stretch>
        </p:blipFill>
        <p:spPr bwMode="auto">
          <a:xfrm>
            <a:off x="0" y="1484313"/>
            <a:ext cx="4383088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ooseok\Desktop\우석\캡쳐\manual\K-1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7" b="2661"/>
          <a:stretch>
            <a:fillRect/>
          </a:stretch>
        </p:blipFill>
        <p:spPr bwMode="auto">
          <a:xfrm>
            <a:off x="4549775" y="1587500"/>
            <a:ext cx="4237038" cy="315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06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611188" y="4545013"/>
            <a:ext cx="8164512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post-layout-simulation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진행하기 위해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Calibre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-&gt; Run PEX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실행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회로에서의 기생성분들을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Extract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해서 이 정보를 포함해서 시뮬레이션을 하는 것이다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Format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ELDO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HSPICE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바꿔준다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 PEX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3" descr="C:\Users\wooseok\Desktop\우석\캡쳐\manual\K-1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0" t="25255" r="11395" b="6886"/>
          <a:stretch>
            <a:fillRect/>
          </a:stretch>
        </p:blipFill>
        <p:spPr bwMode="auto">
          <a:xfrm>
            <a:off x="611188" y="1393825"/>
            <a:ext cx="4029075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63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0" y="1520825"/>
            <a:ext cx="6912260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오른쪽과 같이 나오면 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Shell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mkdir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PLS]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pls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실행할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[cd 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PLS]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들어감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mkdir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INV]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endPara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[cd INV]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들어감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[mv ../../</a:t>
            </a:r>
            <a:r>
              <a:rPr lang="en-US" altLang="ko-KR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inv.pex.netlist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./] </a:t>
            </a:r>
            <a:b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inv.pex.netlist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부분은</a:t>
            </a:r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설정해준이름을 쓰는거임 </a:t>
            </a:r>
            <a:endParaRPr lang="en-US" altLang="ko-KR" sz="1800" smtClean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mv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move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endParaRPr lang="en-US" altLang="ko-KR" sz="1800" smtClean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../../inv.pex.netlist*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 전 전 디렉토리의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inv.pex.netlist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시작하는 파일 모두</a:t>
            </a:r>
            <a:endParaRPr lang="en-US" altLang="ko-KR" sz="1800" smtClean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./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현재 디렉토리라는 뜻</a:t>
            </a:r>
            <a:endParaRPr lang="en-US" altLang="ko-KR" sz="1800" smtClean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전전 디렌토리의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~* ~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시작하는 파일 모두 현재 디렉토리로 옮겨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!)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[vi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inv.pex.netlist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편집시작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1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1" t="20381" r="1955" b="6136"/>
          <a:stretch>
            <a:fillRect/>
          </a:stretch>
        </p:blipFill>
        <p:spPr bwMode="auto">
          <a:xfrm>
            <a:off x="4128669" y="1052736"/>
            <a:ext cx="4757738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93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3" y="768349"/>
            <a:ext cx="4485704" cy="564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4627240" y="876971"/>
            <a:ext cx="4244975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.TRAN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 include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것 까지는 전에 시뮬레이션 했던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복사해서 그대로 쓰면 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복사해서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드래그해서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ctrl+inser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후에 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모드에서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shift+insert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FontTx/>
              <a:buAutoNum type="arabicPeriod"/>
            </a:pP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박스 드래그해서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 </a:t>
            </a:r>
            <a:r>
              <a:rPr lang="en-US" altLang="ko-KR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lang="ko-KR" altLang="en-US" sz="1800" smtClean="0">
                <a:solidFill>
                  <a:srgbClr val="2E9B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붙여넣기도 가능</a:t>
            </a:r>
            <a:endParaRPr lang="en-US" altLang="ko-KR" sz="1800" dirty="0">
              <a:solidFill>
                <a:srgbClr val="2E9B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sub_circuit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불러오는 부분이다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위에서 선언한 것과 동일 한 순서로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연결해주고 마지막에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instance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이름을 적어준다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[xi1 a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 </a:t>
            </a:r>
            <a:r>
              <a:rPr lang="en-US" altLang="ko-KR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vdd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Inverter]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입력 주었던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것과 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주의</a:t>
            </a:r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“Inverter.pex.netlist.pex”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endParaRPr lang="en-US" altLang="ko-KR" sz="18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ends Inverter  </a:t>
            </a:r>
            <a:r>
              <a:rPr lang="ko-KR" altLang="en-US" sz="1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이름같아야함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8"/>
          <p:cNvSpPr>
            <a:spLocks noChangeArrowheads="1"/>
          </p:cNvSpPr>
          <p:nvPr/>
        </p:nvSpPr>
        <p:spPr bwMode="auto">
          <a:xfrm>
            <a:off x="119632" y="1412776"/>
            <a:ext cx="4485705" cy="1728192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cxnSp>
        <p:nvCxnSpPr>
          <p:cNvPr id="9" name="직선 화살표 연결선 13"/>
          <p:cNvCxnSpPr>
            <a:cxnSpLocks noChangeShapeType="1"/>
          </p:cNvCxnSpPr>
          <p:nvPr/>
        </p:nvCxnSpPr>
        <p:spPr bwMode="auto">
          <a:xfrm flipH="1" flipV="1">
            <a:off x="1619250" y="5516563"/>
            <a:ext cx="2914650" cy="4683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15"/>
          <p:cNvCxnSpPr>
            <a:cxnSpLocks noChangeShapeType="1"/>
          </p:cNvCxnSpPr>
          <p:nvPr/>
        </p:nvCxnSpPr>
        <p:spPr bwMode="auto">
          <a:xfrm flipH="1" flipV="1">
            <a:off x="1331913" y="3860800"/>
            <a:ext cx="3281362" cy="396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직사각형 9"/>
          <p:cNvSpPr>
            <a:spLocks noChangeArrowheads="1"/>
          </p:cNvSpPr>
          <p:nvPr/>
        </p:nvSpPr>
        <p:spPr bwMode="auto">
          <a:xfrm>
            <a:off x="119633" y="5545837"/>
            <a:ext cx="2242852" cy="87149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3" name="직사각형 10"/>
          <p:cNvSpPr>
            <a:spLocks noChangeArrowheads="1"/>
          </p:cNvSpPr>
          <p:nvPr/>
        </p:nvSpPr>
        <p:spPr bwMode="auto">
          <a:xfrm>
            <a:off x="361956" y="5049180"/>
            <a:ext cx="434323" cy="17079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2362483" y="1950947"/>
            <a:ext cx="19924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marL="0" indent="0"/>
            <a:r>
              <a:rPr lang="ko-KR" altLang="en-US" sz="1400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빨간박스 친것은 추가해야하는 </a:t>
            </a:r>
            <a:r>
              <a:rPr lang="ko-KR" altLang="en-US" sz="1400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코드들</a:t>
            </a:r>
            <a:r>
              <a:rPr lang="en-US" altLang="ko-KR" sz="1400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08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2" y="1052736"/>
            <a:ext cx="4485705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>
                <a:solidFill>
                  <a:prstClr val="white"/>
                </a:solidFill>
              </a:rPr>
              <a:pPr/>
              <a:t>54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4605338" y="1520825"/>
            <a:ext cx="42449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그림 </a:t>
            </a:r>
            <a:r>
              <a:rPr lang="en-US" altLang="ko-KR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sub_circuit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불러오는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부분이다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아까 작성한 곳에 밑부분에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위에서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선언한 것과 동일 한 순서로 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연결해주고 마지막에 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instance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이름을 적어준다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[xi1 a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 </a:t>
            </a:r>
            <a:r>
              <a:rPr lang="en-US" altLang="ko-KR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vdd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Inverter]</a:t>
            </a: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입력 주었던 것과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</a:t>
            </a: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ko-KR" altLang="en-US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완료시</a:t>
            </a: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ESC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 mode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나오고</a:t>
            </a: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wq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저장</a:t>
            </a: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13"/>
          <p:cNvCxnSpPr>
            <a:cxnSpLocks noChangeShapeType="1"/>
          </p:cNvCxnSpPr>
          <p:nvPr/>
        </p:nvCxnSpPr>
        <p:spPr bwMode="auto">
          <a:xfrm flipH="1" flipV="1">
            <a:off x="1619250" y="5516563"/>
            <a:ext cx="2914650" cy="4683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15"/>
          <p:cNvCxnSpPr>
            <a:cxnSpLocks noChangeShapeType="1"/>
          </p:cNvCxnSpPr>
          <p:nvPr/>
        </p:nvCxnSpPr>
        <p:spPr bwMode="auto">
          <a:xfrm flipH="1" flipV="1">
            <a:off x="1331913" y="3860800"/>
            <a:ext cx="3281362" cy="396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직사각형 9"/>
          <p:cNvSpPr>
            <a:spLocks noChangeArrowheads="1"/>
          </p:cNvSpPr>
          <p:nvPr/>
        </p:nvSpPr>
        <p:spPr bwMode="auto">
          <a:xfrm>
            <a:off x="119632" y="5314971"/>
            <a:ext cx="2544155" cy="994349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3" name="직사각형 10"/>
          <p:cNvSpPr>
            <a:spLocks noChangeArrowheads="1"/>
          </p:cNvSpPr>
          <p:nvPr/>
        </p:nvSpPr>
        <p:spPr bwMode="auto">
          <a:xfrm>
            <a:off x="431540" y="4437112"/>
            <a:ext cx="576064" cy="215937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4" name="직사각형 10"/>
          <p:cNvSpPr>
            <a:spLocks noChangeArrowheads="1"/>
          </p:cNvSpPr>
          <p:nvPr/>
        </p:nvSpPr>
        <p:spPr bwMode="auto">
          <a:xfrm>
            <a:off x="583940" y="3951268"/>
            <a:ext cx="576064" cy="215937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cxnSp>
        <p:nvCxnSpPr>
          <p:cNvPr id="3" name="직선 화살표 연결선 2"/>
          <p:cNvCxnSpPr>
            <a:stCxn id="14" idx="2"/>
          </p:cNvCxnSpPr>
          <p:nvPr/>
        </p:nvCxnSpPr>
        <p:spPr>
          <a:xfrm flipH="1">
            <a:off x="719572" y="4167205"/>
            <a:ext cx="152400" cy="2699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0"/>
          <p:cNvSpPr>
            <a:spLocks noChangeArrowheads="1"/>
          </p:cNvSpPr>
          <p:nvPr/>
        </p:nvSpPr>
        <p:spPr bwMode="auto">
          <a:xfrm>
            <a:off x="1043880" y="1304888"/>
            <a:ext cx="755811" cy="287908"/>
          </a:xfrm>
          <a:prstGeom prst="rect">
            <a:avLst/>
          </a:prstGeom>
          <a:noFill/>
          <a:ln w="28575" algn="ctr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6" name="직사각형 10"/>
          <p:cNvSpPr>
            <a:spLocks noChangeArrowheads="1"/>
          </p:cNvSpPr>
          <p:nvPr/>
        </p:nvSpPr>
        <p:spPr bwMode="auto">
          <a:xfrm>
            <a:off x="341667" y="5314971"/>
            <a:ext cx="665938" cy="287908"/>
          </a:xfrm>
          <a:prstGeom prst="rect">
            <a:avLst/>
          </a:prstGeom>
          <a:noFill/>
          <a:ln w="28575" algn="ctr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1043880" y="1592796"/>
            <a:ext cx="467780" cy="372217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3"/>
          <p:cNvSpPr txBox="1">
            <a:spLocks noChangeArrowheads="1"/>
          </p:cNvSpPr>
          <p:nvPr/>
        </p:nvSpPr>
        <p:spPr bwMode="auto">
          <a:xfrm>
            <a:off x="1117497" y="4707330"/>
            <a:ext cx="972270" cy="2462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marL="0" indent="0"/>
            <a:r>
              <a:rPr lang="ko-KR" altLang="en-US" sz="1000" dirty="0" smtClean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 동일</a:t>
            </a:r>
            <a:endParaRPr lang="en-US" altLang="ko-KR" sz="1000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3"/>
          <p:cNvSpPr txBox="1">
            <a:spLocks noChangeArrowheads="1"/>
          </p:cNvSpPr>
          <p:nvPr/>
        </p:nvSpPr>
        <p:spPr bwMode="auto">
          <a:xfrm>
            <a:off x="188501" y="4743316"/>
            <a:ext cx="9722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marL="0" indent="0"/>
            <a:r>
              <a:rPr lang="ko-KR" altLang="en-US" sz="1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 동일</a:t>
            </a:r>
            <a:endParaRPr lang="en-US" altLang="ko-KR" sz="1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974701" y="4690340"/>
            <a:ext cx="185303" cy="6246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0"/>
          <p:cNvSpPr>
            <a:spLocks noChangeArrowheads="1"/>
          </p:cNvSpPr>
          <p:nvPr/>
        </p:nvSpPr>
        <p:spPr bwMode="auto">
          <a:xfrm>
            <a:off x="989738" y="5350956"/>
            <a:ext cx="576064" cy="215937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17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938213" y="4976813"/>
            <a:ext cx="72644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>
              <a:buFontTx/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과정은 동일하다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HSPICE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돌려서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job conclude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확인하고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calculator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열고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browser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열어서 파형을 확인하면 된다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인버터지만 왼쪽아래 기생성분으로 인한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많이 있음을 볼 수 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wooseok\Desktop\우석\캡쳐\manual\K-2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3" t="7845" r="8650"/>
          <a:stretch>
            <a:fillRect/>
          </a:stretch>
        </p:blipFill>
        <p:spPr bwMode="auto">
          <a:xfrm>
            <a:off x="935038" y="1087438"/>
            <a:ext cx="5848350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16"/>
          <p:cNvSpPr>
            <a:spLocks noChangeArrowheads="1"/>
          </p:cNvSpPr>
          <p:nvPr/>
        </p:nvSpPr>
        <p:spPr bwMode="auto">
          <a:xfrm>
            <a:off x="938213" y="4062413"/>
            <a:ext cx="1801812" cy="104457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A5002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84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Meiryo UI" panose="020B0604030504040204" pitchFamily="34" charset="-128"/>
                <a:cs typeface="Meiryo UI" panose="020B0604030504040204" pitchFamily="34" charset="-128"/>
              </a:rPr>
              <a:t>Post Layout Simulation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1" y="885903"/>
            <a:ext cx="7979899" cy="42482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971" y="5373216"/>
            <a:ext cx="8035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붉은 그래프가 </a:t>
            </a:r>
            <a:r>
              <a:rPr lang="en-US" altLang="ko-KR" dirty="0" smtClean="0"/>
              <a:t>Ideal Simulation,</a:t>
            </a:r>
          </a:p>
          <a:p>
            <a:r>
              <a:rPr lang="ko-KR" altLang="en-US" dirty="0" smtClean="0"/>
              <a:t>파란 그래프가 </a:t>
            </a:r>
            <a:r>
              <a:rPr lang="en-US" altLang="ko-KR" dirty="0" smtClean="0"/>
              <a:t>Post Layout Simulation 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미세하지만 </a:t>
            </a:r>
            <a:r>
              <a:rPr lang="en-US" altLang="ko-KR" dirty="0" smtClean="0"/>
              <a:t>RC</a:t>
            </a:r>
            <a:r>
              <a:rPr lang="ko-KR" altLang="en-US" dirty="0" smtClean="0"/>
              <a:t>로 인한 </a:t>
            </a:r>
            <a:r>
              <a:rPr lang="en-US" altLang="ko-KR" dirty="0" smtClean="0"/>
              <a:t>Delay</a:t>
            </a:r>
            <a:r>
              <a:rPr lang="ko-KR" altLang="en-US" dirty="0" smtClean="0"/>
              <a:t>를 확인할 수 </a:t>
            </a:r>
            <a:r>
              <a:rPr lang="ko-KR" altLang="en-US" smtClean="0"/>
              <a:t>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글자가 깨져서 나오는경우 </a:t>
            </a:r>
            <a:r>
              <a:rPr lang="ko-KR" altLang="en-US" smtClean="0">
                <a:solidFill>
                  <a:srgbClr val="2E9BCC"/>
                </a:solidFill>
              </a:rPr>
              <a:t>마우스 오른쪽 클릭하여 확대해서 볼 수 있다</a:t>
            </a:r>
            <a:r>
              <a:rPr lang="en-US" altLang="ko-KR" smtClean="0">
                <a:solidFill>
                  <a:srgbClr val="2E9BCC"/>
                </a:solidFill>
              </a:rPr>
              <a:t>.</a:t>
            </a:r>
            <a:endParaRPr lang="ko-KR" altLang="en-US" dirty="0">
              <a:solidFill>
                <a:srgbClr val="2E9B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sram</a:t>
            </a:r>
            <a:r>
              <a:rPr lang="ko-KR" altLang="en-US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설계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400" y="4617132"/>
            <a:ext cx="8035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가을학기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vlsi</a:t>
            </a:r>
            <a:r>
              <a:rPr lang="ko-KR" altLang="en-US" dirty="0" smtClean="0"/>
              <a:t>과제는 </a:t>
            </a:r>
            <a:r>
              <a:rPr lang="en-US" altLang="ko-KR" dirty="0" err="1" smtClean="0"/>
              <a:t>sram</a:t>
            </a:r>
            <a:r>
              <a:rPr lang="ko-KR" altLang="en-US" dirty="0" smtClean="0"/>
              <a:t>설계이며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지침서를 주겠지만 </a:t>
            </a:r>
            <a:r>
              <a:rPr lang="en-US" altLang="ko-KR" dirty="0" err="1" smtClean="0">
                <a:solidFill>
                  <a:srgbClr val="FF0000"/>
                </a:solidFill>
              </a:rPr>
              <a:t>2X2</a:t>
            </a:r>
            <a:r>
              <a:rPr lang="en-US" altLang="ko-KR" dirty="0" smtClean="0">
                <a:solidFill>
                  <a:srgbClr val="FF0000"/>
                </a:solidFill>
              </a:rPr>
              <a:t> Cell</a:t>
            </a:r>
            <a:r>
              <a:rPr lang="ko-KR" altLang="en-US" dirty="0" smtClean="0">
                <a:solidFill>
                  <a:srgbClr val="FF0000"/>
                </a:solidFill>
              </a:rPr>
              <a:t>만 미리 </a:t>
            </a:r>
            <a:r>
              <a:rPr lang="en-US" altLang="ko-KR" dirty="0" smtClean="0">
                <a:solidFill>
                  <a:srgbClr val="FF0000"/>
                </a:solidFill>
              </a:rPr>
              <a:t>layout</a:t>
            </a:r>
            <a:r>
              <a:rPr lang="ko-KR" altLang="en-US" dirty="0" smtClean="0">
                <a:solidFill>
                  <a:srgbClr val="FF0000"/>
                </a:solidFill>
              </a:rPr>
              <a:t>까지 조끼리 모여서 </a:t>
            </a:r>
            <a:r>
              <a:rPr lang="ko-KR" altLang="en-US" dirty="0" err="1" smtClean="0">
                <a:solidFill>
                  <a:srgbClr val="FF0000"/>
                </a:solidFill>
              </a:rPr>
              <a:t>스터디식으로해서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공부해보길</a:t>
            </a:r>
            <a:r>
              <a:rPr lang="ko-KR" altLang="en-US" dirty="0" smtClean="0">
                <a:solidFill>
                  <a:srgbClr val="FF0000"/>
                </a:solidFill>
              </a:rPr>
              <a:t> 권장함 </a:t>
            </a:r>
            <a:r>
              <a:rPr lang="ko-KR" altLang="en-US" dirty="0" err="1" smtClean="0">
                <a:solidFill>
                  <a:srgbClr val="FF0000"/>
                </a:solidFill>
              </a:rPr>
              <a:t>집적도와</a:t>
            </a:r>
            <a:r>
              <a:rPr lang="ko-KR" altLang="en-US" dirty="0" smtClean="0">
                <a:solidFill>
                  <a:srgbClr val="FF0000"/>
                </a:solidFill>
              </a:rPr>
              <a:t> 반응 </a:t>
            </a:r>
            <a:r>
              <a:rPr lang="ko-KR" altLang="en-US" dirty="0" err="1" smtClean="0">
                <a:solidFill>
                  <a:srgbClr val="FF0000"/>
                </a:solidFill>
              </a:rPr>
              <a:t>속도측면에서</a:t>
            </a:r>
            <a:r>
              <a:rPr lang="ko-KR" altLang="en-US" dirty="0" smtClean="0">
                <a:solidFill>
                  <a:srgbClr val="FF0000"/>
                </a:solidFill>
              </a:rPr>
              <a:t> 좋은 </a:t>
            </a:r>
            <a:r>
              <a:rPr lang="en-US" altLang="ko-KR" dirty="0" err="1" smtClean="0">
                <a:solidFill>
                  <a:srgbClr val="FF0000"/>
                </a:solidFill>
              </a:rPr>
              <a:t>sram</a:t>
            </a:r>
            <a:r>
              <a:rPr lang="en-US" altLang="ko-KR" dirty="0" smtClean="0">
                <a:solidFill>
                  <a:srgbClr val="FF0000"/>
                </a:solidFill>
              </a:rPr>
              <a:t> (</a:t>
            </a:r>
            <a:r>
              <a:rPr lang="en-US" altLang="ko-KR" dirty="0" err="1" smtClean="0">
                <a:solidFill>
                  <a:srgbClr val="FF0000"/>
                </a:solidFill>
              </a:rPr>
              <a:t>4Tr,6Tr,9Tr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중 </a:t>
            </a:r>
            <a:r>
              <a:rPr lang="ko-KR" altLang="en-US" dirty="0" err="1" smtClean="0">
                <a:solidFill>
                  <a:srgbClr val="FF0000"/>
                </a:solidFill>
              </a:rPr>
              <a:t>뭐로할지</a:t>
            </a:r>
            <a:r>
              <a:rPr lang="en-US" altLang="ko-KR" dirty="0" smtClean="0">
                <a:solidFill>
                  <a:srgbClr val="FF0000"/>
                </a:solidFill>
              </a:rPr>
              <a:t>…), layout</a:t>
            </a:r>
            <a:r>
              <a:rPr lang="ko-KR" altLang="en-US" dirty="0" smtClean="0">
                <a:solidFill>
                  <a:srgbClr val="FF0000"/>
                </a:solidFill>
              </a:rPr>
              <a:t>도 다양한 </a:t>
            </a:r>
            <a:r>
              <a:rPr lang="en-US" altLang="ko-KR" dirty="0" smtClean="0">
                <a:solidFill>
                  <a:srgbClr val="FF0000"/>
                </a:solidFill>
              </a:rPr>
              <a:t>layout</a:t>
            </a:r>
            <a:r>
              <a:rPr lang="ko-KR" altLang="en-US" dirty="0" smtClean="0">
                <a:solidFill>
                  <a:srgbClr val="FF0000"/>
                </a:solidFill>
              </a:rPr>
              <a:t>중에 </a:t>
            </a:r>
            <a:r>
              <a:rPr lang="ko-KR" altLang="en-US" dirty="0" err="1" smtClean="0">
                <a:solidFill>
                  <a:srgbClr val="FF0000"/>
                </a:solidFill>
              </a:rPr>
              <a:t>무엇을할지</a:t>
            </a:r>
            <a:r>
              <a:rPr lang="ko-KR" altLang="en-US" dirty="0" smtClean="0">
                <a:solidFill>
                  <a:srgbClr val="FF0000"/>
                </a:solidFill>
              </a:rPr>
              <a:t> 정할 </a:t>
            </a:r>
            <a:r>
              <a:rPr lang="ko-KR" altLang="en-US" smtClean="0">
                <a:solidFill>
                  <a:srgbClr val="FF0000"/>
                </a:solidFill>
              </a:rPr>
              <a:t>수 있음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홀수조는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홀수날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짝수조는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짝수날</a:t>
            </a:r>
            <a:r>
              <a:rPr lang="ko-KR" altLang="en-US" dirty="0" smtClean="0"/>
              <a:t> </a:t>
            </a:r>
            <a:r>
              <a:rPr lang="en-US" altLang="ko-KR" dirty="0" smtClean="0"/>
              <a:t>(9:00</a:t>
            </a:r>
            <a:r>
              <a:rPr lang="ko-KR" altLang="en-US" dirty="0" smtClean="0"/>
              <a:t>부터 다음날 </a:t>
            </a:r>
            <a:r>
              <a:rPr lang="en-US" altLang="ko-KR" dirty="0" smtClean="0"/>
              <a:t>9:00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-schematic, </a:t>
            </a:r>
            <a:r>
              <a:rPr lang="en-US" altLang="ko-KR" dirty="0" err="1" smtClean="0"/>
              <a:t>layou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조원중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 사용 가능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en-US" altLang="ko-KR" dirty="0" err="1" smtClean="0"/>
              <a:t>hspice</a:t>
            </a:r>
            <a:r>
              <a:rPr lang="en-US" altLang="ko-KR" dirty="0" smtClean="0"/>
              <a:t>/DRC/LVS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조원중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명 사용 가능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1" y="877568"/>
            <a:ext cx="6156684" cy="37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3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sram</a:t>
            </a:r>
            <a:r>
              <a:rPr lang="ko-KR" altLang="en-US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설계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77507" y="128012"/>
            <a:ext cx="26708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unit</a:t>
            </a:r>
            <a:r>
              <a:rPr lang="ko-KR" altLang="en-US" smtClean="0"/>
              <a:t> </a:t>
            </a:r>
            <a:r>
              <a:rPr lang="en-US" altLang="ko-KR" smtClean="0"/>
              <a:t>Cell</a:t>
            </a:r>
          </a:p>
          <a:p>
            <a:r>
              <a:rPr lang="en-US" altLang="ko-KR" smtClean="0"/>
              <a:t>1x1 cell</a:t>
            </a:r>
            <a:r>
              <a:rPr lang="ko-KR" altLang="en-US" smtClean="0"/>
              <a:t> </a:t>
            </a:r>
            <a:r>
              <a:rPr lang="ko-KR" altLang="en-US" dirty="0" err="1" smtClean="0"/>
              <a:t>작성후</a:t>
            </a:r>
            <a:endParaRPr lang="en-US" altLang="ko-KR" dirty="0" smtClean="0"/>
          </a:p>
          <a:p>
            <a:r>
              <a:rPr lang="en-US" altLang="ko-KR" dirty="0" smtClean="0"/>
              <a:t>Word Line, Bit Line, Q</a:t>
            </a:r>
            <a:r>
              <a:rPr lang="en-US" altLang="ko-KR" smtClean="0"/>
              <a:t>, Bit line </a:t>
            </a:r>
            <a:r>
              <a:rPr lang="en-US" altLang="ko-KR" dirty="0" smtClean="0"/>
              <a:t>Bar </a:t>
            </a:r>
            <a:r>
              <a:rPr lang="ko-KR" altLang="en-US" dirty="0" smtClean="0"/>
              <a:t>등의 값을 </a:t>
            </a:r>
            <a:r>
              <a:rPr lang="en-US" altLang="ko-KR" dirty="0" err="1" smtClean="0"/>
              <a:t>hspice</a:t>
            </a:r>
            <a:r>
              <a:rPr lang="ko-KR" altLang="en-US" smtClean="0"/>
              <a:t>로 줘서  </a:t>
            </a:r>
            <a:r>
              <a:rPr lang="ko-KR" altLang="en-US" dirty="0" smtClean="0"/>
              <a:t>그래프 </a:t>
            </a:r>
            <a:r>
              <a:rPr lang="ko-KR" altLang="en-US" err="1" smtClean="0"/>
              <a:t>확인해보기</a:t>
            </a:r>
            <a:r>
              <a:rPr lang="en-US" altLang="ko-KR" smtClean="0"/>
              <a:t>!</a:t>
            </a:r>
          </a:p>
          <a:p>
            <a:r>
              <a:rPr lang="en-US" altLang="ko-KR" smtClean="0"/>
              <a:t>(</a:t>
            </a:r>
            <a:r>
              <a:rPr lang="ko-KR" altLang="en-US" smtClean="0">
                <a:solidFill>
                  <a:srgbClr val="2E9BCC"/>
                </a:solidFill>
              </a:rPr>
              <a:t>참고</a:t>
            </a:r>
            <a:r>
              <a:rPr lang="en-US" altLang="ko-KR" smtClean="0">
                <a:solidFill>
                  <a:srgbClr val="2E9BCC"/>
                </a:solidFill>
              </a:rPr>
              <a:t>! ~ BL</a:t>
            </a:r>
            <a:r>
              <a:rPr lang="ko-KR" altLang="en-US" smtClean="0">
                <a:solidFill>
                  <a:srgbClr val="2E9BCC"/>
                </a:solidFill>
              </a:rPr>
              <a:t>과 </a:t>
            </a:r>
            <a:r>
              <a:rPr lang="en-US" altLang="ko-KR" smtClean="0">
                <a:solidFill>
                  <a:srgbClr val="2E9BCC"/>
                </a:solidFill>
              </a:rPr>
              <a:t>BLB</a:t>
            </a:r>
            <a:r>
              <a:rPr lang="ko-KR" altLang="en-US" smtClean="0">
                <a:solidFill>
                  <a:srgbClr val="2E9BCC"/>
                </a:solidFill>
              </a:rPr>
              <a:t>는 둘다 </a:t>
            </a:r>
            <a:r>
              <a:rPr lang="en-US" altLang="ko-KR" smtClean="0">
                <a:solidFill>
                  <a:srgbClr val="2E9BCC"/>
                </a:solidFill>
              </a:rPr>
              <a:t>Input</a:t>
            </a:r>
            <a:r>
              <a:rPr lang="ko-KR" altLang="en-US" smtClean="0">
                <a:solidFill>
                  <a:srgbClr val="2E9BCC"/>
                </a:solidFill>
              </a:rPr>
              <a:t>으로 보수개념</a:t>
            </a:r>
            <a:r>
              <a:rPr lang="en-US" altLang="ko-KR" smtClean="0">
                <a:solidFill>
                  <a:srgbClr val="2E9BCC"/>
                </a:solidFill>
              </a:rPr>
              <a:t>x </a:t>
            </a:r>
            <a:r>
              <a:rPr lang="en-US" altLang="ko-KR" smtClean="0">
                <a:solidFill>
                  <a:srgbClr val="2E9BCC"/>
                </a:solidFill>
              </a:rPr>
              <a:t>BL, BLB </a:t>
            </a:r>
            <a:r>
              <a:rPr lang="ko-KR" altLang="en-US" smtClean="0">
                <a:solidFill>
                  <a:srgbClr val="2E9BCC"/>
                </a:solidFill>
              </a:rPr>
              <a:t>다를 때 </a:t>
            </a:r>
            <a:r>
              <a:rPr lang="en-US" altLang="ko-KR" smtClean="0">
                <a:solidFill>
                  <a:srgbClr val="2E9BCC"/>
                </a:solidFill>
              </a:rPr>
              <a:t>WL=1</a:t>
            </a:r>
            <a:r>
              <a:rPr lang="ko-KR" altLang="en-US" smtClean="0">
                <a:solidFill>
                  <a:srgbClr val="2E9BCC"/>
                </a:solidFill>
              </a:rPr>
              <a:t>되면 </a:t>
            </a:r>
            <a:r>
              <a:rPr lang="en-US" altLang="ko-KR" smtClean="0">
                <a:solidFill>
                  <a:srgbClr val="2E9BCC"/>
                </a:solidFill>
              </a:rPr>
              <a:t>Write</a:t>
            </a:r>
            <a:r>
              <a:rPr lang="ko-KR" altLang="en-US" smtClean="0">
                <a:solidFill>
                  <a:srgbClr val="2E9BCC"/>
                </a:solidFill>
              </a:rPr>
              <a:t> 상태</a:t>
            </a:r>
            <a:r>
              <a:rPr lang="en-US" altLang="ko-KR" smtClean="0">
                <a:solidFill>
                  <a:srgbClr val="2E9BCC"/>
                </a:solidFill>
              </a:rPr>
              <a:t>,</a:t>
            </a:r>
          </a:p>
          <a:p>
            <a:r>
              <a:rPr lang="en-US" altLang="ko-KR">
                <a:solidFill>
                  <a:srgbClr val="2E9BCC"/>
                </a:solidFill>
              </a:rPr>
              <a:t>BL,BLB </a:t>
            </a:r>
            <a:r>
              <a:rPr lang="ko-KR" altLang="en-US">
                <a:solidFill>
                  <a:srgbClr val="2E9BCC"/>
                </a:solidFill>
              </a:rPr>
              <a:t>모두 </a:t>
            </a:r>
            <a:r>
              <a:rPr lang="en-US" altLang="ko-KR">
                <a:solidFill>
                  <a:srgbClr val="2E9BCC"/>
                </a:solidFill>
              </a:rPr>
              <a:t>1</a:t>
            </a:r>
            <a:r>
              <a:rPr lang="ko-KR" altLang="en-US">
                <a:solidFill>
                  <a:srgbClr val="2E9BCC"/>
                </a:solidFill>
              </a:rPr>
              <a:t>일때 </a:t>
            </a:r>
            <a:r>
              <a:rPr lang="en-US" altLang="ko-KR">
                <a:solidFill>
                  <a:srgbClr val="2E9BCC"/>
                </a:solidFill>
              </a:rPr>
              <a:t>WL=1</a:t>
            </a:r>
            <a:r>
              <a:rPr lang="ko-KR" altLang="en-US">
                <a:solidFill>
                  <a:srgbClr val="2E9BCC"/>
                </a:solidFill>
              </a:rPr>
              <a:t>되면 </a:t>
            </a:r>
            <a:r>
              <a:rPr lang="en-US" altLang="ko-KR" smtClean="0">
                <a:solidFill>
                  <a:srgbClr val="2E9BCC"/>
                </a:solidFill>
              </a:rPr>
              <a:t>Read</a:t>
            </a:r>
            <a:r>
              <a:rPr lang="ko-KR" altLang="en-US" smtClean="0">
                <a:solidFill>
                  <a:srgbClr val="2E9BCC"/>
                </a:solidFill>
              </a:rPr>
              <a:t> 상태</a:t>
            </a:r>
            <a:r>
              <a:rPr lang="en-US" altLang="ko-KR" smtClean="0">
                <a:solidFill>
                  <a:srgbClr val="2E9BCC"/>
                </a:solidFill>
              </a:rPr>
              <a:t>,</a:t>
            </a:r>
            <a:endParaRPr lang="en-US" altLang="ko-KR">
              <a:solidFill>
                <a:srgbClr val="2E9BCC"/>
              </a:solidFill>
            </a:endParaRPr>
          </a:p>
          <a:p>
            <a:r>
              <a:rPr lang="ko-KR" altLang="en-US" smtClean="0">
                <a:solidFill>
                  <a:srgbClr val="2E9BCC"/>
                </a:solidFill>
              </a:rPr>
              <a:t> 그외는 </a:t>
            </a:r>
            <a:r>
              <a:rPr lang="en-US" altLang="ko-KR" smtClean="0">
                <a:solidFill>
                  <a:srgbClr val="2E9BCC"/>
                </a:solidFill>
              </a:rPr>
              <a:t>HOLD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1" y="4011823"/>
            <a:ext cx="5508612" cy="285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68144" y="4357553"/>
            <a:ext cx="1755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2x2</a:t>
            </a:r>
            <a:r>
              <a:rPr lang="en-US" altLang="ko-KR" dirty="0" smtClean="0"/>
              <a:t> cell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r>
              <a:rPr lang="en-US" altLang="ko-KR" dirty="0" smtClean="0"/>
              <a:t>Word Line, Bit Line, Q</a:t>
            </a:r>
            <a:r>
              <a:rPr lang="en-US" altLang="ko-KR" smtClean="0"/>
              <a:t>, Bit line </a:t>
            </a:r>
            <a:r>
              <a:rPr lang="en-US" altLang="ko-KR" dirty="0" smtClean="0"/>
              <a:t>Bar </a:t>
            </a:r>
            <a:r>
              <a:rPr lang="ko-KR" altLang="en-US" dirty="0" smtClean="0"/>
              <a:t>등의 값을 </a:t>
            </a:r>
            <a:r>
              <a:rPr lang="en-US" altLang="ko-KR" dirty="0" err="1" smtClean="0"/>
              <a:t>hspice</a:t>
            </a:r>
            <a:r>
              <a:rPr lang="ko-KR" altLang="en-US" dirty="0" smtClean="0"/>
              <a:t>로 줘서 그래프 </a:t>
            </a:r>
            <a:r>
              <a:rPr lang="ko-KR" altLang="en-US" dirty="0" err="1" smtClean="0"/>
              <a:t>확인해보기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729080"/>
            <a:ext cx="4824536" cy="33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5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sram</a:t>
            </a:r>
            <a:r>
              <a:rPr lang="ko-KR" altLang="en-US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설계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5049180"/>
            <a:ext cx="8035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가을학기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vlsi</a:t>
            </a:r>
            <a:r>
              <a:rPr lang="ko-KR" altLang="en-US" dirty="0" smtClean="0"/>
              <a:t>과제는 </a:t>
            </a:r>
            <a:r>
              <a:rPr lang="en-US" altLang="ko-KR" dirty="0" err="1" smtClean="0"/>
              <a:t>sram</a:t>
            </a:r>
            <a:r>
              <a:rPr lang="ko-KR" altLang="en-US" dirty="0" smtClean="0"/>
              <a:t>설계를 </a:t>
            </a:r>
            <a:r>
              <a:rPr lang="ko-KR" altLang="en-US" dirty="0" err="1" smtClean="0"/>
              <a:t>목표로하고있음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sram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cell</a:t>
            </a:r>
            <a:r>
              <a:rPr lang="ko-KR" altLang="en-US" dirty="0" smtClean="0"/>
              <a:t> 외의 </a:t>
            </a:r>
            <a:r>
              <a:rPr lang="en-US" altLang="ko-KR" dirty="0" err="1" smtClean="0"/>
              <a:t>precharge</a:t>
            </a:r>
            <a:r>
              <a:rPr lang="en-US" altLang="ko-KR" dirty="0" smtClean="0"/>
              <a:t> circuit, column decoder, </a:t>
            </a:r>
            <a:r>
              <a:rPr lang="en-US" altLang="ko-KR" dirty="0" err="1" smtClean="0"/>
              <a:t>sens</a:t>
            </a:r>
            <a:r>
              <a:rPr lang="en-US" altLang="ko-KR" dirty="0" smtClean="0"/>
              <a:t> amplifier, write driver</a:t>
            </a:r>
            <a:r>
              <a:rPr lang="ko-KR" altLang="en-US" dirty="0" smtClean="0"/>
              <a:t>등 </a:t>
            </a:r>
            <a:r>
              <a:rPr lang="en-US" altLang="ko-KR" dirty="0" err="1" smtClean="0"/>
              <a:t>sram</a:t>
            </a:r>
            <a:r>
              <a:rPr lang="ko-KR" altLang="en-US" dirty="0" smtClean="0"/>
              <a:t>에 필요한 회로들을 설계하고 </a:t>
            </a:r>
            <a:r>
              <a:rPr lang="en-US" altLang="ko-KR" dirty="0" smtClean="0"/>
              <a:t>layout</a:t>
            </a:r>
            <a:r>
              <a:rPr lang="ko-KR" altLang="en-US" dirty="0" smtClean="0"/>
              <a:t>하고 교수님의 </a:t>
            </a:r>
            <a:r>
              <a:rPr lang="ko-KR" altLang="en-US" dirty="0" err="1" smtClean="0"/>
              <a:t>지침서에따른</a:t>
            </a:r>
            <a:r>
              <a:rPr lang="ko-KR" altLang="en-US" dirty="0" smtClean="0"/>
              <a:t> 조건에 </a:t>
            </a:r>
            <a:r>
              <a:rPr lang="ko-KR" altLang="en-US" dirty="0" smtClean="0">
                <a:solidFill>
                  <a:srgbClr val="2E9BCC"/>
                </a:solidFill>
              </a:rPr>
              <a:t>맞춰 가장 효율적이고 잘 작동하도록 만드는 과제</a:t>
            </a:r>
            <a:r>
              <a:rPr lang="ko-KR" altLang="en-US" dirty="0" smtClean="0"/>
              <a:t>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이거 </a:t>
            </a:r>
            <a:r>
              <a:rPr lang="ko-KR" altLang="en-US" dirty="0" err="1" smtClean="0"/>
              <a:t>모두하는건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한학기</a:t>
            </a:r>
            <a:r>
              <a:rPr lang="ko-KR" altLang="en-US" dirty="0" smtClean="0"/>
              <a:t> 과제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1" y="880183"/>
            <a:ext cx="4930502" cy="39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43508" y="1016732"/>
            <a:ext cx="813690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접속했을 때의 화면이다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Login as : ID(</a:t>
            </a:r>
            <a:r>
              <a:rPr lang="ko-KR" altLang="en-US" dirty="0" smtClean="0"/>
              <a:t>자신의 학번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치고 나면 </a:t>
            </a:r>
            <a:r>
              <a:rPr lang="en-US" altLang="ko-KR" dirty="0" smtClean="0"/>
              <a:t>password</a:t>
            </a:r>
            <a:r>
              <a:rPr lang="ko-KR" altLang="en-US" dirty="0" smtClean="0"/>
              <a:t>를 입력하라고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Password</a:t>
            </a:r>
            <a:r>
              <a:rPr lang="ko-KR" altLang="en-US" dirty="0" smtClean="0"/>
              <a:t>는 쳐도 아무 반응이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그냥 </a:t>
            </a:r>
            <a:r>
              <a:rPr lang="en-US" altLang="ko-KR" dirty="0" smtClean="0"/>
              <a:t>password</a:t>
            </a:r>
            <a:r>
              <a:rPr lang="ko-KR" altLang="en-US" dirty="0" smtClean="0"/>
              <a:t>를 입력하고 </a:t>
            </a:r>
            <a:r>
              <a:rPr lang="ko-KR" altLang="en-US" dirty="0" err="1" smtClean="0"/>
              <a:t>엔터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ID : </a:t>
            </a:r>
            <a:r>
              <a:rPr lang="ko-KR" altLang="en-US" dirty="0" smtClean="0"/>
              <a:t>자신의 학번</a:t>
            </a:r>
            <a:endParaRPr lang="en-US" altLang="ko-KR" dirty="0" smtClean="0"/>
          </a:p>
          <a:p>
            <a:r>
              <a:rPr lang="ko-KR" altLang="en-US" dirty="0" smtClean="0"/>
              <a:t>초기 </a:t>
            </a:r>
            <a:r>
              <a:rPr lang="en-US" altLang="ko-KR" dirty="0" smtClean="0"/>
              <a:t>Password : </a:t>
            </a:r>
            <a:r>
              <a:rPr lang="en-US" altLang="ko-KR" dirty="0" err="1" smtClean="0"/>
              <a:t>vlsi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644" y="1016733"/>
            <a:ext cx="5232754" cy="32763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08" y="2652744"/>
            <a:ext cx="38290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sram</a:t>
            </a:r>
            <a:r>
              <a:rPr lang="ko-KR" altLang="en-US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설계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4850599"/>
            <a:ext cx="8035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sram</a:t>
            </a:r>
            <a:r>
              <a:rPr lang="en-US" altLang="ko-KR" dirty="0" smtClean="0"/>
              <a:t> layout </a:t>
            </a:r>
            <a:r>
              <a:rPr lang="en-US" altLang="ko-KR" dirty="0" err="1" smtClean="0"/>
              <a:t>2x2</a:t>
            </a:r>
            <a:r>
              <a:rPr lang="en-US" altLang="ko-KR" dirty="0" smtClean="0"/>
              <a:t> cell</a:t>
            </a:r>
            <a:r>
              <a:rPr lang="ko-KR" altLang="en-US" dirty="0" err="1" smtClean="0"/>
              <a:t>까지해보기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en-US" altLang="ko-KR" dirty="0" smtClean="0">
                <a:solidFill>
                  <a:srgbClr val="2E9BCC"/>
                </a:solidFill>
              </a:rPr>
              <a:t>via = Metal</a:t>
            </a:r>
            <a:r>
              <a:rPr lang="ko-KR" altLang="en-US" dirty="0" smtClean="0">
                <a:solidFill>
                  <a:srgbClr val="2E9BCC"/>
                </a:solidFill>
              </a:rPr>
              <a:t>과 </a:t>
            </a:r>
            <a:r>
              <a:rPr lang="en-US" altLang="ko-KR" dirty="0" smtClean="0">
                <a:solidFill>
                  <a:srgbClr val="2E9BCC"/>
                </a:solidFill>
              </a:rPr>
              <a:t>Metal</a:t>
            </a:r>
            <a:r>
              <a:rPr lang="ko-KR" altLang="en-US" dirty="0" smtClean="0">
                <a:solidFill>
                  <a:srgbClr val="2E9BCC"/>
                </a:solidFill>
              </a:rPr>
              <a:t>사이 접촉시킬 때 사용 </a:t>
            </a:r>
            <a:r>
              <a:rPr lang="en-US" altLang="ko-KR" dirty="0" smtClean="0">
                <a:solidFill>
                  <a:srgbClr val="2E9BCC"/>
                </a:solidFill>
              </a:rPr>
              <a:t>(</a:t>
            </a:r>
            <a:r>
              <a:rPr lang="en-US" altLang="ko-KR" dirty="0" err="1" smtClean="0">
                <a:solidFill>
                  <a:srgbClr val="2E9BCC"/>
                </a:solidFill>
              </a:rPr>
              <a:t>sram</a:t>
            </a:r>
            <a:r>
              <a:rPr lang="ko-KR" altLang="en-US" dirty="0" smtClean="0">
                <a:solidFill>
                  <a:srgbClr val="2E9BCC"/>
                </a:solidFill>
              </a:rPr>
              <a:t>에서는 </a:t>
            </a:r>
            <a:r>
              <a:rPr lang="en-US" altLang="ko-KR" dirty="0" smtClean="0">
                <a:solidFill>
                  <a:srgbClr val="2E9BCC"/>
                </a:solidFill>
              </a:rPr>
              <a:t>inverter </a:t>
            </a:r>
            <a:r>
              <a:rPr lang="ko-KR" altLang="en-US" dirty="0" smtClean="0">
                <a:solidFill>
                  <a:srgbClr val="2E9BCC"/>
                </a:solidFill>
              </a:rPr>
              <a:t>설계와 다르게 </a:t>
            </a:r>
            <a:r>
              <a:rPr lang="en-US" altLang="ko-KR" smtClean="0">
                <a:solidFill>
                  <a:srgbClr val="2E9BCC"/>
                </a:solidFill>
              </a:rPr>
              <a:t>via </a:t>
            </a:r>
            <a:r>
              <a:rPr lang="ko-KR" altLang="en-US" smtClean="0">
                <a:solidFill>
                  <a:srgbClr val="2E9BCC"/>
                </a:solidFill>
              </a:rPr>
              <a:t>사용됨  위의 사진에서 파란색</a:t>
            </a:r>
            <a:r>
              <a:rPr lang="en-US" altLang="ko-KR" smtClean="0">
                <a:solidFill>
                  <a:srgbClr val="2E9BCC"/>
                </a:solidFill>
              </a:rPr>
              <a:t>=metal1,</a:t>
            </a:r>
            <a:r>
              <a:rPr lang="ko-KR" altLang="en-US" smtClean="0">
                <a:solidFill>
                  <a:srgbClr val="2E9BCC"/>
                </a:solidFill>
              </a:rPr>
              <a:t>보라색</a:t>
            </a:r>
            <a:r>
              <a:rPr lang="en-US" altLang="ko-KR" smtClean="0">
                <a:solidFill>
                  <a:srgbClr val="2E9BCC"/>
                </a:solidFill>
              </a:rPr>
              <a:t>=metal2,</a:t>
            </a:r>
            <a:r>
              <a:rPr lang="ko-KR" altLang="en-US" smtClean="0">
                <a:solidFill>
                  <a:srgbClr val="2E9BCC"/>
                </a:solidFill>
              </a:rPr>
              <a:t>청록</a:t>
            </a:r>
            <a:r>
              <a:rPr lang="en-US" altLang="ko-KR" smtClean="0">
                <a:solidFill>
                  <a:srgbClr val="2E9BCC"/>
                </a:solidFill>
              </a:rPr>
              <a:t>=metal3)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r>
              <a:rPr lang="en-US" altLang="ko-KR" dirty="0" smtClean="0"/>
              <a:t>-contact = Metal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metal</a:t>
            </a:r>
            <a:r>
              <a:rPr lang="ko-KR" altLang="en-US" dirty="0" smtClean="0"/>
              <a:t>외의 물질 </a:t>
            </a:r>
            <a:r>
              <a:rPr lang="ko-KR" altLang="en-US" smtClean="0"/>
              <a:t>접</a:t>
            </a:r>
            <a:r>
              <a:rPr lang="ko-KR" altLang="en-US"/>
              <a:t>촉</a:t>
            </a:r>
            <a:r>
              <a:rPr lang="ko-KR" altLang="en-US" smtClean="0"/>
              <a:t>시킬 때</a:t>
            </a:r>
            <a:r>
              <a:rPr lang="en-US" altLang="ko-KR" smtClean="0">
                <a:solidFill>
                  <a:srgbClr val="2E9BCC"/>
                </a:solidFill>
              </a:rPr>
              <a:t>(</a:t>
            </a:r>
            <a:r>
              <a:rPr lang="ko-KR" altLang="en-US" smtClean="0">
                <a:solidFill>
                  <a:srgbClr val="2E9BCC"/>
                </a:solidFill>
              </a:rPr>
              <a:t>빨간색</a:t>
            </a:r>
            <a:r>
              <a:rPr lang="en-US" altLang="ko-KR" smtClean="0">
                <a:solidFill>
                  <a:srgbClr val="2E9BCC"/>
                </a:solidFill>
              </a:rPr>
              <a:t>=poly-si</a:t>
            </a:r>
            <a:r>
              <a:rPr lang="ko-KR" altLang="en-US" smtClean="0">
                <a:solidFill>
                  <a:srgbClr val="2E9BCC"/>
                </a:solidFill>
              </a:rPr>
              <a:t>과 </a:t>
            </a:r>
            <a:r>
              <a:rPr lang="en-US" altLang="ko-KR" smtClean="0">
                <a:solidFill>
                  <a:srgbClr val="2E9BCC"/>
                </a:solidFill>
              </a:rPr>
              <a:t>metal</a:t>
            </a:r>
            <a:r>
              <a:rPr lang="ko-KR" altLang="en-US" smtClean="0">
                <a:solidFill>
                  <a:srgbClr val="2E9BCC"/>
                </a:solidFill>
              </a:rPr>
              <a:t>에서 특히 사용됨</a:t>
            </a:r>
            <a:r>
              <a:rPr lang="en-US" altLang="ko-KR" smtClean="0">
                <a:solidFill>
                  <a:srgbClr val="2E9BCC"/>
                </a:solidFill>
              </a:rPr>
              <a:t>)</a:t>
            </a:r>
            <a:endParaRPr lang="ko-KR" altLang="en-US" dirty="0">
              <a:solidFill>
                <a:srgbClr val="2E9BCC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9" y="1016732"/>
            <a:ext cx="6624228" cy="36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0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sram</a:t>
            </a:r>
            <a:r>
              <a:rPr lang="ko-KR" altLang="en-US" sz="3600" smtClean="0">
                <a:latin typeface="Meiryo UI" panose="020B0604030504040204" pitchFamily="34" charset="-128"/>
                <a:cs typeface="Meiryo UI" panose="020B0604030504040204" pitchFamily="34" charset="-128"/>
              </a:rPr>
              <a:t>설계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19" y="5285183"/>
            <a:ext cx="8035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-</a:t>
            </a:r>
            <a:r>
              <a:rPr lang="en-US" altLang="ko-KR" dirty="0" smtClean="0">
                <a:solidFill>
                  <a:srgbClr val="2E9BCC"/>
                </a:solidFill>
              </a:rPr>
              <a:t>via = Metal</a:t>
            </a:r>
            <a:r>
              <a:rPr lang="ko-KR" altLang="en-US" dirty="0" smtClean="0">
                <a:solidFill>
                  <a:srgbClr val="2E9BCC"/>
                </a:solidFill>
              </a:rPr>
              <a:t>과 </a:t>
            </a:r>
            <a:r>
              <a:rPr lang="en-US" altLang="ko-KR" dirty="0" smtClean="0">
                <a:solidFill>
                  <a:srgbClr val="2E9BCC"/>
                </a:solidFill>
              </a:rPr>
              <a:t>Metal</a:t>
            </a:r>
            <a:r>
              <a:rPr lang="ko-KR" altLang="en-US" dirty="0" smtClean="0">
                <a:solidFill>
                  <a:srgbClr val="2E9BCC"/>
                </a:solidFill>
              </a:rPr>
              <a:t>사이 접촉시킬 </a:t>
            </a:r>
            <a:r>
              <a:rPr lang="ko-KR" altLang="en-US" smtClean="0">
                <a:solidFill>
                  <a:srgbClr val="2E9BCC"/>
                </a:solidFill>
              </a:rPr>
              <a:t>때 사용</a:t>
            </a:r>
            <a:endParaRPr lang="en-US" altLang="ko-KR" smtClean="0">
              <a:solidFill>
                <a:srgbClr val="2E9BCC"/>
              </a:solidFill>
            </a:endParaRPr>
          </a:p>
          <a:p>
            <a:endParaRPr lang="en-US" altLang="ko-KR">
              <a:solidFill>
                <a:srgbClr val="2E9BCC"/>
              </a:solidFill>
            </a:endParaRPr>
          </a:p>
          <a:p>
            <a:r>
              <a:rPr lang="en-US" altLang="ko-KR" smtClean="0">
                <a:solidFill>
                  <a:srgbClr val="2E9BCC"/>
                </a:solidFill>
              </a:rPr>
              <a:t>via</a:t>
            </a:r>
            <a:r>
              <a:rPr lang="ko-KR" altLang="en-US" smtClean="0">
                <a:solidFill>
                  <a:srgbClr val="2E9BCC"/>
                </a:solidFill>
              </a:rPr>
              <a:t>를 불러올 때는 직접 그리는방법도 있지만 </a:t>
            </a:r>
            <a:r>
              <a:rPr lang="en-US" altLang="ko-KR" smtClean="0">
                <a:solidFill>
                  <a:srgbClr val="2E9BCC"/>
                </a:solidFill>
              </a:rPr>
              <a:t>o</a:t>
            </a:r>
            <a:r>
              <a:rPr lang="ko-KR" altLang="en-US" smtClean="0">
                <a:solidFill>
                  <a:srgbClr val="2E9BCC"/>
                </a:solidFill>
              </a:rPr>
              <a:t>단축키를 눌러서도 가능</a:t>
            </a:r>
            <a:endParaRPr lang="en-US" altLang="ko-KR" smtClean="0">
              <a:solidFill>
                <a:srgbClr val="2E9BCC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04" y="963987"/>
            <a:ext cx="1572663" cy="41443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5" y="870952"/>
            <a:ext cx="3912701" cy="4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45169"/>
            <a:ext cx="8035453" cy="6164151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b="1" dirty="0" smtClean="0"/>
              <a:t>Q &amp; A</a:t>
            </a:r>
            <a:endParaRPr lang="ko-KR" altLang="en-US" sz="96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1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45169"/>
            <a:ext cx="8035453" cy="231172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Q1. ‘*WARNING</a:t>
            </a:r>
            <a:r>
              <a:rPr lang="en-US" altLang="ko-KR" dirty="0"/>
              <a:t>* file /home/VLSI_undergraduated_2017/2011103938/CDS.log File is already locked by some other process</a:t>
            </a:r>
            <a:r>
              <a:rPr lang="en-US" altLang="ko-KR" dirty="0" smtClean="0"/>
              <a:t>.’ </a:t>
            </a:r>
            <a:r>
              <a:rPr lang="ko-KR" altLang="en-US" dirty="0" smtClean="0"/>
              <a:t>이란 </a:t>
            </a:r>
            <a:r>
              <a:rPr lang="ko-KR" altLang="en-US" smtClean="0"/>
              <a:t>메시지가 뜰경우 </a:t>
            </a:r>
            <a:r>
              <a:rPr lang="en-US" altLang="ko-KR" smtClean="0"/>
              <a:t>, </a:t>
            </a:r>
            <a:r>
              <a:rPr lang="ko-KR" altLang="en-US" smtClean="0"/>
              <a:t>리눅스에서 </a:t>
            </a:r>
            <a:r>
              <a:rPr lang="en-US" altLang="ko-KR" smtClean="0"/>
              <a:t>~.lck</a:t>
            </a:r>
            <a:r>
              <a:rPr lang="ko-KR" altLang="en-US" smtClean="0"/>
              <a:t>파일</a:t>
            </a:r>
            <a:r>
              <a:rPr lang="en-US" altLang="ko-KR" smtClean="0"/>
              <a:t>(lock</a:t>
            </a:r>
            <a:r>
              <a:rPr lang="ko-KR" altLang="en-US" smtClean="0"/>
              <a:t>걸린이유</a:t>
            </a:r>
            <a:r>
              <a:rPr lang="en-US" altLang="ko-KR" smtClean="0"/>
              <a:t>)</a:t>
            </a:r>
            <a:r>
              <a:rPr lang="ko-KR" altLang="en-US" smtClean="0"/>
              <a:t>이 생긴경우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971" y="2744924"/>
            <a:ext cx="8229600" cy="3373835"/>
          </a:xfrm>
        </p:spPr>
        <p:txBody>
          <a:bodyPr/>
          <a:lstStyle/>
          <a:p>
            <a:r>
              <a:rPr lang="ko-KR" altLang="en-US" dirty="0" smtClean="0"/>
              <a:t>주로 </a:t>
            </a:r>
            <a:r>
              <a:rPr lang="ko-KR" altLang="en-US" dirty="0" err="1" smtClean="0"/>
              <a:t>이런경우는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virtuoso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종료시킬때</a:t>
            </a:r>
            <a:r>
              <a:rPr lang="ko-KR" altLang="en-US" dirty="0" smtClean="0"/>
              <a:t> 순서대로 </a:t>
            </a:r>
            <a:r>
              <a:rPr lang="ko-KR" altLang="en-US" dirty="0" err="1" smtClean="0"/>
              <a:t>종료시키지않을경우</a:t>
            </a:r>
            <a:r>
              <a:rPr lang="ko-KR" altLang="en-US" dirty="0" smtClean="0"/>
              <a:t> 발생함</a:t>
            </a:r>
            <a:r>
              <a:rPr lang="en-US" altLang="ko-KR" dirty="0" smtClean="0"/>
              <a:t>.</a:t>
            </a:r>
          </a:p>
          <a:p>
            <a:r>
              <a:rPr lang="en-US" altLang="ko-KR" smtClean="0">
                <a:solidFill>
                  <a:srgbClr val="2E9BCC"/>
                </a:solidFill>
              </a:rPr>
              <a:t>rm –rf </a:t>
            </a:r>
            <a:r>
              <a:rPr lang="ko-KR" altLang="en-US" smtClean="0">
                <a:solidFill>
                  <a:srgbClr val="2E9BCC"/>
                </a:solidFill>
              </a:rPr>
              <a:t>리눅스명령어로 </a:t>
            </a:r>
            <a:r>
              <a:rPr lang="en-US" altLang="ko-KR" smtClean="0">
                <a:solidFill>
                  <a:srgbClr val="2E9BCC"/>
                </a:solidFill>
              </a:rPr>
              <a:t>.lck</a:t>
            </a:r>
            <a:r>
              <a:rPr lang="ko-KR" altLang="en-US" smtClean="0">
                <a:solidFill>
                  <a:srgbClr val="2E9BCC"/>
                </a:solidFill>
              </a:rPr>
              <a:t>파일을 제거하면 정상 실행이 됨</a:t>
            </a:r>
            <a:endParaRPr lang="en-US" altLang="ko-KR" dirty="0" smtClean="0">
              <a:solidFill>
                <a:srgbClr val="2E9BCC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45169"/>
            <a:ext cx="8035453" cy="115959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Q2. LVS</a:t>
            </a:r>
            <a:r>
              <a:rPr lang="ko-KR" altLang="en-US" dirty="0" smtClean="0"/>
              <a:t>에서 에러는 </a:t>
            </a:r>
            <a:r>
              <a:rPr lang="ko-KR" altLang="en-US" dirty="0" err="1" smtClean="0"/>
              <a:t>뜨는건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어떻게해결해야하나요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LVS</a:t>
            </a:r>
            <a:r>
              <a:rPr lang="ko-KR" altLang="en-US" dirty="0" smtClean="0"/>
              <a:t>는 </a:t>
            </a:r>
            <a:r>
              <a:rPr lang="en-US" altLang="ko-KR" smtClean="0"/>
              <a:t>Layout Versus </a:t>
            </a:r>
            <a:r>
              <a:rPr lang="en-US" altLang="ko-KR" dirty="0" smtClean="0"/>
              <a:t>Schematic</a:t>
            </a:r>
            <a:r>
              <a:rPr lang="ko-KR" altLang="en-US" dirty="0" smtClean="0"/>
              <a:t>의 약어로 </a:t>
            </a:r>
            <a:r>
              <a:rPr lang="en-US" altLang="ko-KR" dirty="0" smtClean="0"/>
              <a:t>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schematic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일치하지않을때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발생하는에러로</a:t>
            </a:r>
            <a:r>
              <a:rPr lang="ko-KR" altLang="en-US" dirty="0" smtClean="0"/>
              <a:t> 주로 </a:t>
            </a:r>
            <a:r>
              <a:rPr lang="en-US" altLang="ko-KR" dirty="0" smtClean="0"/>
              <a:t>logical </a:t>
            </a:r>
            <a:r>
              <a:rPr lang="ko-KR" altLang="en-US" dirty="0" smtClean="0"/>
              <a:t>회로가 일치하지않거나 </a:t>
            </a:r>
            <a:r>
              <a:rPr lang="en-US" altLang="ko-KR" dirty="0" smtClean="0"/>
              <a:t>length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width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일치하지않을때</a:t>
            </a:r>
            <a:r>
              <a:rPr lang="ko-KR" altLang="en-US" dirty="0" smtClean="0"/>
              <a:t> 발생함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에러메시지를 확인하고 클릭하면 </a:t>
            </a:r>
            <a:r>
              <a:rPr lang="en-US" altLang="ko-KR" dirty="0" smtClean="0"/>
              <a:t>schematic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layout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어떤부분이</a:t>
            </a:r>
            <a:r>
              <a:rPr lang="ko-KR" altLang="en-US" dirty="0" smtClean="0"/>
              <a:t> 일치하지않는지 </a:t>
            </a:r>
            <a:r>
              <a:rPr lang="ko-KR" altLang="en-US" dirty="0" err="1" smtClean="0"/>
              <a:t>확인할수있음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30111" y="260648"/>
            <a:ext cx="4282349" cy="4410484"/>
          </a:xfrm>
        </p:spPr>
        <p:txBody>
          <a:bodyPr/>
          <a:lstStyle/>
          <a:p>
            <a:r>
              <a:rPr lang="en-US" altLang="ko-KR" dirty="0" smtClean="0"/>
              <a:t>Q3. </a:t>
            </a:r>
            <a:r>
              <a:rPr lang="ko-KR" altLang="en-US" dirty="0" smtClean="0"/>
              <a:t>왼쪽과 메시지가 뜰 경우 어떻게 해야하나요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27489"/>
            <a:ext cx="4102402" cy="307680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23528" y="4473116"/>
            <a:ext cx="8388932" cy="19622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주로 </a:t>
            </a:r>
            <a:r>
              <a:rPr lang="en-US" altLang="ko-KR" dirty="0" smtClean="0"/>
              <a:t>schematic</a:t>
            </a:r>
            <a:r>
              <a:rPr lang="ko-KR" altLang="en-US" dirty="0" smtClean="0"/>
              <a:t>을 수정하고 </a:t>
            </a:r>
            <a:r>
              <a:rPr lang="ko-KR" altLang="en-US" dirty="0" err="1" smtClean="0"/>
              <a:t>저장하지않았을때</a:t>
            </a:r>
            <a:r>
              <a:rPr lang="ko-KR" altLang="en-US" dirty="0" smtClean="0"/>
              <a:t> 자주 발생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Schematic</a:t>
            </a:r>
            <a:r>
              <a:rPr lang="ko-KR" altLang="en-US" dirty="0" smtClean="0"/>
              <a:t>을 다시 저장하고 </a:t>
            </a:r>
            <a:r>
              <a:rPr lang="en-US" altLang="ko-KR" dirty="0" smtClean="0"/>
              <a:t>LVS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DRC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돌리면됨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23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리눅스의 </a:t>
            </a:r>
            <a:r>
              <a:rPr lang="ko-KR" altLang="en-US" dirty="0" smtClean="0"/>
              <a:t>파일을 윈도우</a:t>
            </a:r>
            <a:r>
              <a:rPr lang="ko-KR" altLang="en-US" dirty="0"/>
              <a:t>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가져오는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825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6792"/>
            <a:ext cx="1800200" cy="1666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871700" y="4305137"/>
            <a:ext cx="5040560" cy="114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 smtClean="0">
                <a:solidFill>
                  <a:srgbClr val="0070C0"/>
                </a:solidFill>
              </a:rPr>
              <a:t>Freeware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이므로 인터넷에서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‘</a:t>
            </a:r>
            <a:r>
              <a:rPr lang="en-US" altLang="ko-KR" sz="2000" b="1" dirty="0" err="1" smtClean="0">
                <a:solidFill>
                  <a:srgbClr val="0070C0"/>
                </a:solidFill>
              </a:rPr>
              <a:t>winSCP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’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를검색한 후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 무료로 누구나 </a:t>
            </a:r>
            <a:r>
              <a:rPr lang="ko-KR" altLang="en-US" sz="2000" b="1" smtClean="0">
                <a:solidFill>
                  <a:srgbClr val="0070C0"/>
                </a:solidFill>
              </a:rPr>
              <a:t>다운로드 가능함</a:t>
            </a:r>
            <a:endParaRPr lang="en-US" altLang="ko-KR" sz="2000" b="1" smtClean="0">
              <a:solidFill>
                <a:srgbClr val="0070C0"/>
              </a:solidFill>
            </a:endParaRPr>
          </a:p>
          <a:p>
            <a:pPr algn="l"/>
            <a:endParaRPr lang="en-US" altLang="ko-KR" sz="2000" b="1" smtClean="0">
              <a:solidFill>
                <a:srgbClr val="0070C0"/>
              </a:solidFill>
            </a:endParaRPr>
          </a:p>
          <a:p>
            <a:pPr algn="l"/>
            <a:r>
              <a:rPr lang="ko-KR" altLang="en-US" sz="2000" b="1" smtClean="0">
                <a:solidFill>
                  <a:srgbClr val="0070C0"/>
                </a:solidFill>
              </a:rPr>
              <a:t>이것으로 과제 제출 파일 첨부하면 됨</a:t>
            </a:r>
            <a:endParaRPr lang="en-US" altLang="ko-KR" sz="20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569595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5028452" y="5157192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6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endParaRPr lang="ko-KR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517397"/>
            <a:ext cx="3594927" cy="2756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12776"/>
            <a:ext cx="3816424" cy="292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7544" y="4725144"/>
            <a:ext cx="5040560" cy="461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계속 다음을 클릭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2555776" y="4025563"/>
            <a:ext cx="648072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89478" y="4020021"/>
            <a:ext cx="648072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2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패스워드 변경 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971" y="4234176"/>
            <a:ext cx="7567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접속 순서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passwd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ko-KR" altLang="en-US" dirty="0" smtClean="0"/>
              <a:t>기존 비밀번호 입력</a:t>
            </a:r>
            <a:endParaRPr lang="en-US" altLang="ko-KR" dirty="0" smtClean="0"/>
          </a:p>
          <a:p>
            <a:r>
              <a:rPr lang="ko-KR" altLang="en-US" dirty="0" smtClean="0"/>
              <a:t>새로운 비밀번호 입력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4" y="1268760"/>
            <a:ext cx="8172908" cy="2188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68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endParaRPr lang="ko-KR" altLang="en-US" sz="20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9" y="1700808"/>
            <a:ext cx="3272756" cy="24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99" y="1682726"/>
            <a:ext cx="346067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56745" y="5211910"/>
            <a:ext cx="5040560" cy="461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다음 화면에서 </a:t>
            </a:r>
            <a:r>
              <a:rPr lang="en-US" altLang="ko-KR" sz="2000" dirty="0" smtClean="0"/>
              <a:t>Putty</a:t>
            </a:r>
            <a:r>
              <a:rPr lang="ko-KR" altLang="en-US" sz="2000" dirty="0" smtClean="0"/>
              <a:t>에 저장된 세션을 가져온다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3356992"/>
            <a:ext cx="648072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52120" y="3717032"/>
            <a:ext cx="648072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869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</a:t>
            </a:r>
            <a:r>
              <a:rPr lang="ko-KR" altLang="en-US" sz="2000" dirty="0"/>
              <a:t>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7"/>
            <a:ext cx="3960440" cy="276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27069"/>
            <a:ext cx="4104456" cy="281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79805"/>
            <a:ext cx="33909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3923928" y="4653137"/>
            <a:ext cx="504056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실행하면 다음 화면이 뜬다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먼저 수정을 통해서 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리눅스</a:t>
            </a:r>
            <a:r>
              <a:rPr lang="ko-KR" altLang="en-US" sz="2000" dirty="0" smtClean="0"/>
              <a:t> 사용자 이름과 비밀번호를 입력</a:t>
            </a:r>
            <a:endParaRPr lang="en-US" altLang="ko-KR" sz="2000" dirty="0" smtClean="0"/>
          </a:p>
          <a:p>
            <a:r>
              <a:rPr lang="ko-KR" altLang="en-US" sz="2000" dirty="0" smtClean="0"/>
              <a:t>그리고 저장 버튼 클릭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클릭하면 다음 화면이 뜨는 데 </a:t>
            </a:r>
            <a:endParaRPr lang="en-US" altLang="ko-KR" sz="2000" dirty="0" smtClean="0"/>
          </a:p>
          <a:p>
            <a:r>
              <a:rPr lang="ko-KR" altLang="en-US" sz="2000" dirty="0" smtClean="0"/>
              <a:t>확인 버튼 클릭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최종적으로 로그인 버튼 클릭</a:t>
            </a:r>
            <a:endParaRPr lang="ko-KR" altLang="en-US" sz="2000" dirty="0"/>
          </a:p>
        </p:txBody>
      </p:sp>
      <p:sp>
        <p:nvSpPr>
          <p:cNvPr id="10" name="직사각형 9"/>
          <p:cNvSpPr/>
          <p:nvPr/>
        </p:nvSpPr>
        <p:spPr>
          <a:xfrm>
            <a:off x="2162994" y="2264651"/>
            <a:ext cx="648072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16216" y="1916832"/>
            <a:ext cx="2232248" cy="34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36958" y="2241189"/>
            <a:ext cx="699338" cy="218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87624" y="6063403"/>
            <a:ext cx="792088" cy="245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10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</a:t>
            </a:r>
            <a:r>
              <a:rPr lang="ko-KR" altLang="en-US" sz="2000" dirty="0"/>
              <a:t>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7"/>
            <a:ext cx="3960440" cy="276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27069"/>
            <a:ext cx="4104456" cy="281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79805"/>
            <a:ext cx="33909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3923928" y="4653137"/>
            <a:ext cx="504056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실행하면 다음 화면이 뜬다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먼저 수정을 통해서 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리눅스</a:t>
            </a:r>
            <a:r>
              <a:rPr lang="ko-KR" altLang="en-US" sz="2000" dirty="0" smtClean="0"/>
              <a:t> 사용자 이름과 비밀번호를 입력</a:t>
            </a:r>
            <a:endParaRPr lang="en-US" altLang="ko-KR" sz="2000" dirty="0" smtClean="0"/>
          </a:p>
          <a:p>
            <a:r>
              <a:rPr lang="ko-KR" altLang="en-US" sz="2000" dirty="0" smtClean="0"/>
              <a:t>그리고 저장 버튼 클릭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클릭하면 다음 화면이 뜨는 데 </a:t>
            </a:r>
            <a:endParaRPr lang="en-US" altLang="ko-KR" sz="2000" dirty="0" smtClean="0"/>
          </a:p>
          <a:p>
            <a:r>
              <a:rPr lang="ko-KR" altLang="en-US" sz="2000" dirty="0" smtClean="0"/>
              <a:t>확인 버튼 클릭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최종적으로 로그인 버튼 클릭</a:t>
            </a:r>
            <a:endParaRPr lang="ko-KR" altLang="en-US" sz="2000" dirty="0"/>
          </a:p>
        </p:txBody>
      </p:sp>
      <p:sp>
        <p:nvSpPr>
          <p:cNvPr id="10" name="직사각형 9"/>
          <p:cNvSpPr/>
          <p:nvPr/>
        </p:nvSpPr>
        <p:spPr>
          <a:xfrm>
            <a:off x="2162994" y="2264651"/>
            <a:ext cx="648072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16216" y="1916832"/>
            <a:ext cx="2232248" cy="34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36958" y="2241189"/>
            <a:ext cx="699338" cy="218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87624" y="6063403"/>
            <a:ext cx="792088" cy="245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99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</a:t>
            </a:r>
            <a:r>
              <a:rPr lang="ko-KR" altLang="en-US" sz="2000" dirty="0"/>
              <a:t>행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436096" y="2631740"/>
            <a:ext cx="273630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최종적으로 로그인 버튼 클릭</a:t>
            </a:r>
            <a:endParaRPr lang="ko-KR" altLang="en-US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30425"/>
            <a:ext cx="4573734" cy="310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78302" y="4149080"/>
            <a:ext cx="741570" cy="1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951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</a:t>
            </a:r>
            <a:r>
              <a:rPr lang="ko-KR" altLang="en-US" sz="2000" dirty="0"/>
              <a:t>행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37528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923928" y="2204864"/>
            <a:ext cx="504056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비밀 번호 입력 후 확인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927800"/>
            <a:ext cx="792088" cy="293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3212976"/>
            <a:ext cx="345638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436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2016224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실행 화면</a:t>
            </a:r>
            <a:endParaRPr lang="ko-KR" alt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08" y="1268760"/>
            <a:ext cx="7050642" cy="450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06408" y="1772816"/>
            <a:ext cx="3273504" cy="3816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49328" y="1788199"/>
            <a:ext cx="3430983" cy="3816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43608" y="5766382"/>
            <a:ext cx="1761336" cy="53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smtClean="0"/>
              <a:t>Window </a:t>
            </a:r>
            <a:r>
              <a:rPr lang="ko-KR" altLang="en-US" sz="2000" dirty="0" smtClean="0"/>
              <a:t>화면</a:t>
            </a:r>
            <a:endParaRPr lang="ko-KR" altLang="en-US" sz="20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784151" y="5776020"/>
            <a:ext cx="1761336" cy="53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/>
              <a:t>Linux </a:t>
            </a:r>
            <a:r>
              <a:rPr lang="ko-KR" altLang="en-US" sz="2000" dirty="0" smtClean="0"/>
              <a:t>화면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11159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</a:t>
            </a:r>
            <a:r>
              <a:rPr lang="ko-KR" altLang="en-US" sz="2000" dirty="0"/>
              <a:t>행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2" y="908720"/>
            <a:ext cx="6048672" cy="385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86221" y="5013176"/>
            <a:ext cx="504056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라이브러리 생성 시에 저장했던 곳에 들어간다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해당 위치에 </a:t>
            </a:r>
            <a:r>
              <a:rPr lang="en-US" altLang="ko-KR" sz="2000" dirty="0" smtClean="0"/>
              <a:t>layout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schematic </a:t>
            </a:r>
            <a:r>
              <a:rPr lang="ko-KR" altLang="en-US" sz="2000" dirty="0" smtClean="0"/>
              <a:t>폴더를 확인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파일 </a:t>
            </a:r>
            <a:r>
              <a:rPr lang="en-US" altLang="ko-KR" sz="2000" dirty="0" smtClean="0"/>
              <a:t>window</a:t>
            </a:r>
            <a:r>
              <a:rPr lang="ko-KR" altLang="en-US" sz="2000" dirty="0" smtClean="0"/>
              <a:t>창으로 드래그</a:t>
            </a:r>
            <a:endParaRPr lang="ko-KR" altLang="en-US" sz="2000" dirty="0"/>
          </a:p>
        </p:txBody>
      </p:sp>
      <p:sp>
        <p:nvSpPr>
          <p:cNvPr id="7" name="직사각형 6"/>
          <p:cNvSpPr/>
          <p:nvPr/>
        </p:nvSpPr>
        <p:spPr>
          <a:xfrm>
            <a:off x="3192408" y="2060848"/>
            <a:ext cx="5154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2843808" y="2348880"/>
            <a:ext cx="504056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92408" y="27089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Drag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5021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467544" y="260649"/>
            <a:ext cx="18002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err="1" smtClean="0"/>
              <a:t>winSCP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실행</a:t>
            </a:r>
            <a:endParaRPr lang="ko-KR" altLang="en-US" sz="2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93869"/>
            <a:ext cx="4824536" cy="309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97961"/>
            <a:ext cx="205740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539552" y="4509120"/>
            <a:ext cx="504056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확인 클릭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다운 받은 </a:t>
            </a:r>
            <a:r>
              <a:rPr lang="en-US" altLang="ko-KR" sz="2000" dirty="0" smtClean="0"/>
              <a:t>‘layout’, ‘schematic’ </a:t>
            </a:r>
            <a:r>
              <a:rPr lang="ko-KR" altLang="en-US" sz="2000" dirty="0" smtClean="0"/>
              <a:t>파일을 </a:t>
            </a:r>
            <a:endParaRPr lang="en-US" altLang="ko-KR" sz="2000" dirty="0" smtClean="0"/>
          </a:p>
          <a:p>
            <a:r>
              <a:rPr lang="ko-KR" altLang="en-US" sz="2000" dirty="0" smtClean="0"/>
              <a:t>압축해서 </a:t>
            </a:r>
            <a:r>
              <a:rPr lang="en-US" altLang="ko-KR" sz="2000" dirty="0" err="1" smtClean="0"/>
              <a:t>klas</a:t>
            </a:r>
            <a:r>
              <a:rPr lang="ko-KR" altLang="en-US" sz="2000" dirty="0" smtClean="0"/>
              <a:t>에 업로드</a:t>
            </a:r>
            <a:endParaRPr lang="ko-KR" altLang="en-US" sz="2000" dirty="0"/>
          </a:p>
        </p:txBody>
      </p:sp>
      <p:sp>
        <p:nvSpPr>
          <p:cNvPr id="2" name="오른쪽 화살표 1"/>
          <p:cNvSpPr/>
          <p:nvPr/>
        </p:nvSpPr>
        <p:spPr>
          <a:xfrm>
            <a:off x="5940152" y="2132856"/>
            <a:ext cx="57606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5796" y="2852936"/>
            <a:ext cx="3960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03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3548" y="3350463"/>
            <a:ext cx="75674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접속 순서</a:t>
            </a:r>
            <a:endParaRPr lang="en-US" altLang="ko-KR" sz="240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csh</a:t>
            </a:r>
            <a:endParaRPr lang="en-US" altLang="ko-KR" dirty="0"/>
          </a:p>
          <a:p>
            <a:r>
              <a:rPr lang="en-US" altLang="ko-KR" dirty="0"/>
              <a:t>source freePDK45_setup.csh</a:t>
            </a:r>
          </a:p>
          <a:p>
            <a:r>
              <a:rPr lang="en-US" altLang="ko-KR" dirty="0"/>
              <a:t>virtuoso &amp; 	</a:t>
            </a:r>
            <a:r>
              <a:rPr lang="ko-KR" altLang="en-US" b="1" dirty="0" smtClean="0">
                <a:solidFill>
                  <a:srgbClr val="00B050"/>
                </a:solidFill>
              </a:rPr>
              <a:t>로 </a:t>
            </a:r>
            <a:r>
              <a:rPr lang="en-US" altLang="ko-KR" b="1" dirty="0">
                <a:solidFill>
                  <a:srgbClr val="00B050"/>
                </a:solidFill>
              </a:rPr>
              <a:t>Tool </a:t>
            </a:r>
            <a:r>
              <a:rPr lang="ko-KR" altLang="en-US" b="1" dirty="0">
                <a:solidFill>
                  <a:srgbClr val="00B050"/>
                </a:solidFill>
              </a:rPr>
              <a:t>실행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" y="1052432"/>
            <a:ext cx="7567401" cy="21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1" y="1124744"/>
            <a:ext cx="5460705" cy="2827784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52971" y="116632"/>
            <a:ext cx="8035453" cy="76355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접속방법</a:t>
            </a:r>
            <a:endParaRPr lang="ko-KR" altLang="en-US" sz="36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59" y="4197089"/>
            <a:ext cx="6649752" cy="20672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40669" y="301004"/>
            <a:ext cx="30093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Tool </a:t>
            </a:r>
            <a:r>
              <a:rPr lang="ko-KR" altLang="en-US" dirty="0" smtClean="0"/>
              <a:t>실행 후 옆의 사진과 같이 두 개의 창이 나오면 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 사진은 </a:t>
            </a:r>
            <a:r>
              <a:rPr lang="en-US" altLang="ko-KR" dirty="0" smtClean="0"/>
              <a:t>Library Manager</a:t>
            </a:r>
          </a:p>
          <a:p>
            <a:r>
              <a:rPr lang="ko-KR" altLang="en-US" dirty="0" smtClean="0"/>
              <a:t>아래 사진은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기록이 남는 창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NCSU_~ </a:t>
            </a:r>
            <a:r>
              <a:rPr lang="ko-KR" altLang="en-US" dirty="0" smtClean="0">
                <a:solidFill>
                  <a:srgbClr val="FF0000"/>
                </a:solidFill>
              </a:rPr>
              <a:t>가 있어야 </a:t>
            </a:r>
            <a:r>
              <a:rPr lang="ko-KR" altLang="en-US" smtClean="0">
                <a:solidFill>
                  <a:srgbClr val="FF0000"/>
                </a:solidFill>
              </a:rPr>
              <a:t>됨</a:t>
            </a:r>
            <a:r>
              <a:rPr lang="en-US" altLang="ko-KR" smtClean="0">
                <a:solidFill>
                  <a:srgbClr val="FF0000"/>
                </a:solidFill>
              </a:rPr>
              <a:t>.</a:t>
            </a: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2E9BCC"/>
                </a:solidFill>
              </a:rPr>
              <a:t>없는경우 </a:t>
            </a:r>
            <a:r>
              <a:rPr lang="en-US" altLang="ko-KR" smtClean="0">
                <a:solidFill>
                  <a:srgbClr val="2E9BCC"/>
                </a:solidFill>
              </a:rPr>
              <a:t>xming</a:t>
            </a:r>
            <a:r>
              <a:rPr lang="ko-KR" altLang="en-US" smtClean="0">
                <a:solidFill>
                  <a:srgbClr val="2E9BCC"/>
                </a:solidFill>
              </a:rPr>
              <a:t>을 안켰거나 </a:t>
            </a:r>
            <a:r>
              <a:rPr lang="en-US" altLang="ko-KR" smtClean="0">
                <a:solidFill>
                  <a:srgbClr val="2E9BCC"/>
                </a:solidFill>
              </a:rPr>
              <a:t>putty </a:t>
            </a:r>
            <a:r>
              <a:rPr lang="ko-KR" altLang="en-US" smtClean="0">
                <a:solidFill>
                  <a:srgbClr val="2E9BCC"/>
                </a:solidFill>
              </a:rPr>
              <a:t>커맨드창에서 </a:t>
            </a:r>
            <a:r>
              <a:rPr lang="en-US" altLang="ko-KR" smtClean="0">
                <a:solidFill>
                  <a:srgbClr val="2E9BCC"/>
                </a:solidFill>
              </a:rPr>
              <a:t>source freePDK45_setup.csh</a:t>
            </a:r>
            <a:r>
              <a:rPr lang="ko-KR" altLang="en-US" smtClean="0">
                <a:solidFill>
                  <a:srgbClr val="2E9BCC"/>
                </a:solidFill>
              </a:rPr>
              <a:t>를 제대로 안해줘서 그럼</a:t>
            </a:r>
            <a:endParaRPr lang="en-US" altLang="ko-KR" dirty="0" smtClean="0">
              <a:solidFill>
                <a:srgbClr val="2E9BCC"/>
              </a:solidFill>
            </a:endParaRP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26441" r="69045" b="60389"/>
          <a:stretch/>
        </p:blipFill>
        <p:spPr>
          <a:xfrm>
            <a:off x="1530540" y="2381151"/>
            <a:ext cx="4085407" cy="90010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367644" y="2140406"/>
            <a:ext cx="756084" cy="5685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30305</TotalTime>
  <Words>2845</Words>
  <Application>Microsoft Office PowerPoint</Application>
  <PresentationFormat>화면 슬라이드 쇼(4:3)</PresentationFormat>
  <Paragraphs>774</Paragraphs>
  <Slides>77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8" baseType="lpstr">
      <vt:lpstr>Aharoni</vt:lpstr>
      <vt:lpstr>Arial Unicode MS</vt:lpstr>
      <vt:lpstr>HY견고딕</vt:lpstr>
      <vt:lpstr>Meiryo UI</vt:lpstr>
      <vt:lpstr>굴림</vt:lpstr>
      <vt:lpstr>맑은 고딕</vt:lpstr>
      <vt:lpstr>Arial</vt:lpstr>
      <vt:lpstr>Arial Black</vt:lpstr>
      <vt:lpstr>Times New Roman</vt:lpstr>
      <vt:lpstr>Verdana</vt:lpstr>
      <vt:lpstr>디자인 사용자 지정</vt:lpstr>
      <vt:lpstr>PowerPoint 프레젠테이션</vt:lpstr>
      <vt:lpstr>PowerPoint 프레젠테이션</vt:lpstr>
      <vt:lpstr>접속방법</vt:lpstr>
      <vt:lpstr>접속방법</vt:lpstr>
      <vt:lpstr>접속방법</vt:lpstr>
      <vt:lpstr>접속방법</vt:lpstr>
      <vt:lpstr>패스워드 변경 방법</vt:lpstr>
      <vt:lpstr>접속방법</vt:lpstr>
      <vt:lpstr>접속방법</vt:lpstr>
      <vt:lpstr>접속방법</vt:lpstr>
      <vt:lpstr>접속방법</vt:lpstr>
      <vt:lpstr>Schematics</vt:lpstr>
      <vt:lpstr>Schematics</vt:lpstr>
      <vt:lpstr>Schematics</vt:lpstr>
      <vt:lpstr>Schematics</vt:lpstr>
      <vt:lpstr>Schematics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DRC &amp; LVS</vt:lpstr>
      <vt:lpstr>DRC &amp; LVS</vt:lpstr>
      <vt:lpstr>DRC &amp; LVS</vt:lpstr>
      <vt:lpstr>DRC &amp; LVS</vt:lpstr>
      <vt:lpstr>DRC &amp; LVS</vt:lpstr>
      <vt:lpstr>Post Layout Simulation</vt:lpstr>
      <vt:lpstr>Post Layout Simulation</vt:lpstr>
      <vt:lpstr>Post Layout Simulation</vt:lpstr>
      <vt:lpstr>Post Layout Simulation</vt:lpstr>
      <vt:lpstr>Post Layout Simulation</vt:lpstr>
      <vt:lpstr>Post Layout Simulation</vt:lpstr>
      <vt:lpstr>sram설계</vt:lpstr>
      <vt:lpstr>sram설계</vt:lpstr>
      <vt:lpstr>sram설계</vt:lpstr>
      <vt:lpstr>sram설계</vt:lpstr>
      <vt:lpstr>sram설계</vt:lpstr>
      <vt:lpstr>Q &amp; A</vt:lpstr>
      <vt:lpstr> Q1. ‘*WARNING* file /home/VLSI_undergraduated_2017/2011103938/CDS.log File is already locked by some other process.’ 이란 메시지가 뜰경우 , 리눅스에서 ~.lck파일(lock걸린이유)이 생긴경우</vt:lpstr>
      <vt:lpstr>Q2. LVS에서 에러는 뜨는건 어떻게해결해야하나요?</vt:lpstr>
      <vt:lpstr>Q3. 왼쪽과 메시지가 뜰 경우 어떻게 해야하나요?</vt:lpstr>
      <vt:lpstr>리눅스의 파일을 윈도우로  가져오는 방법</vt:lpstr>
      <vt:lpstr>winSCP 설치</vt:lpstr>
      <vt:lpstr>winSCP 설치</vt:lpstr>
      <vt:lpstr>winSCP 설치</vt:lpstr>
      <vt:lpstr>winSCP 설치</vt:lpstr>
      <vt:lpstr>winSCP 실행</vt:lpstr>
      <vt:lpstr>winSCP 실행</vt:lpstr>
      <vt:lpstr>winSCP 실행</vt:lpstr>
      <vt:lpstr>winSCP 실행</vt:lpstr>
      <vt:lpstr>winSCP 실행 화면</vt:lpstr>
      <vt:lpstr>winSCP 실행</vt:lpstr>
      <vt:lpstr>winSCP 실행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C204U</dc:creator>
  <cp:lastModifiedBy>JUN</cp:lastModifiedBy>
  <cp:revision>918</cp:revision>
  <dcterms:created xsi:type="dcterms:W3CDTF">2009-12-23T00:48:59Z</dcterms:created>
  <dcterms:modified xsi:type="dcterms:W3CDTF">2019-11-08T07:45:47Z</dcterms:modified>
</cp:coreProperties>
</file>